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22"/>
  </p:notesMasterIdLst>
  <p:handoutMasterIdLst>
    <p:handoutMasterId r:id="rId23"/>
  </p:handoutMasterIdLst>
  <p:sldIdLst>
    <p:sldId id="265" r:id="rId5"/>
    <p:sldId id="385" r:id="rId6"/>
    <p:sldId id="374" r:id="rId7"/>
    <p:sldId id="378"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Lst>
  <p:sldSz cx="9144000" cy="6858000" type="screen4x3"/>
  <p:notesSz cx="7099300" cy="102346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80581" autoAdjust="0"/>
  </p:normalViewPr>
  <p:slideViewPr>
    <p:cSldViewPr snapToObjects="1">
      <p:cViewPr varScale="1">
        <p:scale>
          <a:sx n="50" d="100"/>
          <a:sy n="50" d="100"/>
        </p:scale>
        <p:origin x="141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76" d="100"/>
          <a:sy n="76" d="100"/>
        </p:scale>
        <p:origin x="-1518"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CC009A-BA3C-4ABD-B081-D8E88208E31C}"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en-GB"/>
        </a:p>
      </dgm:t>
    </dgm:pt>
    <dgm:pt modelId="{9763A271-7251-4CE0-A1FF-1994B7D64628}">
      <dgm:prSet phldrT="[Text]"/>
      <dgm:spPr/>
      <dgm:t>
        <a:bodyPr/>
        <a:lstStyle/>
        <a:p>
          <a:r>
            <a:rPr lang="en-US" dirty="0"/>
            <a:t>Understand</a:t>
          </a:r>
          <a:endParaRPr lang="en-GB" dirty="0"/>
        </a:p>
      </dgm:t>
    </dgm:pt>
    <dgm:pt modelId="{192AA94D-3294-439C-8EF2-BCFA59493461}" type="parTrans" cxnId="{6FED809B-26AD-4E4D-B97B-B6DC3592A60C}">
      <dgm:prSet/>
      <dgm:spPr/>
      <dgm:t>
        <a:bodyPr/>
        <a:lstStyle/>
        <a:p>
          <a:endParaRPr lang="en-GB"/>
        </a:p>
      </dgm:t>
    </dgm:pt>
    <dgm:pt modelId="{21980819-7630-40E7-8616-81D8A9D99EDC}" type="sibTrans" cxnId="{6FED809B-26AD-4E4D-B97B-B6DC3592A60C}">
      <dgm:prSet/>
      <dgm:spPr/>
      <dgm:t>
        <a:bodyPr/>
        <a:lstStyle/>
        <a:p>
          <a:endParaRPr lang="en-GB"/>
        </a:p>
      </dgm:t>
    </dgm:pt>
    <dgm:pt modelId="{6466D72F-6266-4FBB-8D03-4BEA129E29E4}">
      <dgm:prSet phldrT="[Text]"/>
      <dgm:spPr/>
      <dgm:t>
        <a:bodyPr/>
        <a:lstStyle/>
        <a:p>
          <a:r>
            <a:rPr lang="en-US" dirty="0"/>
            <a:t>Respect</a:t>
          </a:r>
          <a:endParaRPr lang="en-GB" dirty="0"/>
        </a:p>
      </dgm:t>
    </dgm:pt>
    <dgm:pt modelId="{66EE6CA7-E479-4267-A4BA-CB72F9445F9B}" type="parTrans" cxnId="{C6CBF550-1880-4DC8-A148-C037503B40B5}">
      <dgm:prSet/>
      <dgm:spPr/>
      <dgm:t>
        <a:bodyPr/>
        <a:lstStyle/>
        <a:p>
          <a:endParaRPr lang="en-GB"/>
        </a:p>
      </dgm:t>
    </dgm:pt>
    <dgm:pt modelId="{C0CAB0F7-B982-493E-8A07-D536A1A55D27}" type="sibTrans" cxnId="{C6CBF550-1880-4DC8-A148-C037503B40B5}">
      <dgm:prSet/>
      <dgm:spPr/>
      <dgm:t>
        <a:bodyPr/>
        <a:lstStyle/>
        <a:p>
          <a:endParaRPr lang="en-GB"/>
        </a:p>
      </dgm:t>
    </dgm:pt>
    <dgm:pt modelId="{3AEF82E3-CC09-43CE-A65E-95DF3500CF18}">
      <dgm:prSet phldrT="[Text]"/>
      <dgm:spPr/>
      <dgm:t>
        <a:bodyPr/>
        <a:lstStyle/>
        <a:p>
          <a:r>
            <a:rPr lang="en-US" dirty="0"/>
            <a:t>Communicate</a:t>
          </a:r>
          <a:endParaRPr lang="en-GB" dirty="0"/>
        </a:p>
      </dgm:t>
    </dgm:pt>
    <dgm:pt modelId="{E859FDC3-3291-4025-B93D-14FDD3852E79}" type="parTrans" cxnId="{56CF8214-CEED-4C7E-97CD-E365FF050C1B}">
      <dgm:prSet/>
      <dgm:spPr/>
      <dgm:t>
        <a:bodyPr/>
        <a:lstStyle/>
        <a:p>
          <a:endParaRPr lang="en-GB"/>
        </a:p>
      </dgm:t>
    </dgm:pt>
    <dgm:pt modelId="{0D71D95C-B13A-4FF8-9B8B-5610054D6FF2}" type="sibTrans" cxnId="{56CF8214-CEED-4C7E-97CD-E365FF050C1B}">
      <dgm:prSet/>
      <dgm:spPr/>
      <dgm:t>
        <a:bodyPr/>
        <a:lstStyle/>
        <a:p>
          <a:endParaRPr lang="en-GB"/>
        </a:p>
      </dgm:t>
    </dgm:pt>
    <dgm:pt modelId="{DFA6FA41-882C-4B5A-8F5B-3D92965A1C89}">
      <dgm:prSet phldrT="[Text]"/>
      <dgm:spPr/>
      <dgm:t>
        <a:bodyPr/>
        <a:lstStyle/>
        <a:p>
          <a:r>
            <a:rPr lang="en-US" dirty="0"/>
            <a:t>Collaborate</a:t>
          </a:r>
          <a:endParaRPr lang="en-GB" dirty="0"/>
        </a:p>
      </dgm:t>
    </dgm:pt>
    <dgm:pt modelId="{FA9759EA-0E83-40D8-AE0B-26658D8A6337}" type="parTrans" cxnId="{D318153B-0B6E-4106-A65E-4DDF07A989F4}">
      <dgm:prSet/>
      <dgm:spPr/>
      <dgm:t>
        <a:bodyPr/>
        <a:lstStyle/>
        <a:p>
          <a:endParaRPr lang="en-GB"/>
        </a:p>
      </dgm:t>
    </dgm:pt>
    <dgm:pt modelId="{72B8D8F9-47AB-46F2-B5F3-F1D8FE4957B8}" type="sibTrans" cxnId="{D318153B-0B6E-4106-A65E-4DDF07A989F4}">
      <dgm:prSet/>
      <dgm:spPr/>
      <dgm:t>
        <a:bodyPr/>
        <a:lstStyle/>
        <a:p>
          <a:endParaRPr lang="en-GB"/>
        </a:p>
      </dgm:t>
    </dgm:pt>
    <dgm:pt modelId="{5DC743BA-C21D-4104-9B2A-1B29BDAEDE81}">
      <dgm:prSet phldrT="[Text]"/>
      <dgm:spPr/>
      <dgm:t>
        <a:bodyPr/>
        <a:lstStyle/>
        <a:p>
          <a:r>
            <a:rPr lang="en-US" dirty="0"/>
            <a:t>Support</a:t>
          </a:r>
          <a:endParaRPr lang="en-GB" dirty="0"/>
        </a:p>
      </dgm:t>
    </dgm:pt>
    <dgm:pt modelId="{2CEA6EF5-9451-4209-A6F0-3398C3ACBF6D}" type="parTrans" cxnId="{1139CC0D-A6DD-483C-8C23-C15F6ED3FD26}">
      <dgm:prSet/>
      <dgm:spPr/>
      <dgm:t>
        <a:bodyPr/>
        <a:lstStyle/>
        <a:p>
          <a:endParaRPr lang="en-GB"/>
        </a:p>
      </dgm:t>
    </dgm:pt>
    <dgm:pt modelId="{77294F27-46A2-4B9D-8193-1C784649C90C}" type="sibTrans" cxnId="{1139CC0D-A6DD-483C-8C23-C15F6ED3FD26}">
      <dgm:prSet/>
      <dgm:spPr/>
      <dgm:t>
        <a:bodyPr/>
        <a:lstStyle/>
        <a:p>
          <a:endParaRPr lang="en-GB"/>
        </a:p>
      </dgm:t>
    </dgm:pt>
    <dgm:pt modelId="{DD577741-EACA-4DE6-80AB-CBB6F311D3B6}" type="pres">
      <dgm:prSet presAssocID="{97CC009A-BA3C-4ABD-B081-D8E88208E31C}" presName="Name0" presStyleCnt="0">
        <dgm:presLayoutVars>
          <dgm:dir/>
          <dgm:resizeHandles val="exact"/>
        </dgm:presLayoutVars>
      </dgm:prSet>
      <dgm:spPr/>
    </dgm:pt>
    <dgm:pt modelId="{48A29801-5C40-41BC-9D6E-814E6DA3E2A8}" type="pres">
      <dgm:prSet presAssocID="{97CC009A-BA3C-4ABD-B081-D8E88208E31C}" presName="cycle" presStyleCnt="0"/>
      <dgm:spPr/>
    </dgm:pt>
    <dgm:pt modelId="{59AF9199-CC9D-4887-954E-93CDCC802267}" type="pres">
      <dgm:prSet presAssocID="{9763A271-7251-4CE0-A1FF-1994B7D64628}" presName="nodeFirstNode" presStyleLbl="node1" presStyleIdx="0" presStyleCnt="5" custRadScaleRad="107418">
        <dgm:presLayoutVars>
          <dgm:bulletEnabled val="1"/>
        </dgm:presLayoutVars>
      </dgm:prSet>
      <dgm:spPr/>
    </dgm:pt>
    <dgm:pt modelId="{5F996B35-9E69-46F7-9983-D36A68FA0C07}" type="pres">
      <dgm:prSet presAssocID="{21980819-7630-40E7-8616-81D8A9D99EDC}" presName="sibTransFirstNode" presStyleLbl="bgShp" presStyleIdx="0" presStyleCnt="1"/>
      <dgm:spPr/>
    </dgm:pt>
    <dgm:pt modelId="{C7DF33AC-E457-466A-8CDA-FD81DC572367}" type="pres">
      <dgm:prSet presAssocID="{6466D72F-6266-4FBB-8D03-4BEA129E29E4}" presName="nodeFollowingNodes" presStyleLbl="node1" presStyleIdx="1" presStyleCnt="5" custRadScaleRad="133691" custRadScaleInc="6244">
        <dgm:presLayoutVars>
          <dgm:bulletEnabled val="1"/>
        </dgm:presLayoutVars>
      </dgm:prSet>
      <dgm:spPr/>
    </dgm:pt>
    <dgm:pt modelId="{AFA5AD12-4A7E-43BC-9C5E-1E158751AA37}" type="pres">
      <dgm:prSet presAssocID="{3AEF82E3-CC09-43CE-A65E-95DF3500CF18}" presName="nodeFollowingNodes" presStyleLbl="node1" presStyleIdx="2" presStyleCnt="5" custRadScaleRad="119835" custRadScaleInc="-20698">
        <dgm:presLayoutVars>
          <dgm:bulletEnabled val="1"/>
        </dgm:presLayoutVars>
      </dgm:prSet>
      <dgm:spPr/>
    </dgm:pt>
    <dgm:pt modelId="{B95F9AFC-4306-4C21-BB48-8F0CD05A9436}" type="pres">
      <dgm:prSet presAssocID="{DFA6FA41-882C-4B5A-8F5B-3D92965A1C89}" presName="nodeFollowingNodes" presStyleLbl="node1" presStyleIdx="3" presStyleCnt="5" custRadScaleRad="118950" custRadScaleInc="20066">
        <dgm:presLayoutVars>
          <dgm:bulletEnabled val="1"/>
        </dgm:presLayoutVars>
      </dgm:prSet>
      <dgm:spPr/>
    </dgm:pt>
    <dgm:pt modelId="{CBFC01CB-25BD-44DC-BD99-F8B4B61D6202}" type="pres">
      <dgm:prSet presAssocID="{5DC743BA-C21D-4104-9B2A-1B29BDAEDE81}" presName="nodeFollowingNodes" presStyleLbl="node1" presStyleIdx="4" presStyleCnt="5" custRadScaleRad="131314" custRadScaleInc="-5804">
        <dgm:presLayoutVars>
          <dgm:bulletEnabled val="1"/>
        </dgm:presLayoutVars>
      </dgm:prSet>
      <dgm:spPr/>
    </dgm:pt>
  </dgm:ptLst>
  <dgm:cxnLst>
    <dgm:cxn modelId="{1139CC0D-A6DD-483C-8C23-C15F6ED3FD26}" srcId="{97CC009A-BA3C-4ABD-B081-D8E88208E31C}" destId="{5DC743BA-C21D-4104-9B2A-1B29BDAEDE81}" srcOrd="4" destOrd="0" parTransId="{2CEA6EF5-9451-4209-A6F0-3398C3ACBF6D}" sibTransId="{77294F27-46A2-4B9D-8193-1C784649C90C}"/>
    <dgm:cxn modelId="{56CF8214-CEED-4C7E-97CD-E365FF050C1B}" srcId="{97CC009A-BA3C-4ABD-B081-D8E88208E31C}" destId="{3AEF82E3-CC09-43CE-A65E-95DF3500CF18}" srcOrd="2" destOrd="0" parTransId="{E859FDC3-3291-4025-B93D-14FDD3852E79}" sibTransId="{0D71D95C-B13A-4FF8-9B8B-5610054D6FF2}"/>
    <dgm:cxn modelId="{D318153B-0B6E-4106-A65E-4DDF07A989F4}" srcId="{97CC009A-BA3C-4ABD-B081-D8E88208E31C}" destId="{DFA6FA41-882C-4B5A-8F5B-3D92965A1C89}" srcOrd="3" destOrd="0" parTransId="{FA9759EA-0E83-40D8-AE0B-26658D8A6337}" sibTransId="{72B8D8F9-47AB-46F2-B5F3-F1D8FE4957B8}"/>
    <dgm:cxn modelId="{510D3E3B-AA10-421D-A597-D77E52651344}" type="presOf" srcId="{5DC743BA-C21D-4104-9B2A-1B29BDAEDE81}" destId="{CBFC01CB-25BD-44DC-BD99-F8B4B61D6202}" srcOrd="0" destOrd="0" presId="urn:microsoft.com/office/officeart/2005/8/layout/cycle3"/>
    <dgm:cxn modelId="{E959EE5B-6AC9-4665-B995-6F63CFEC34F9}" type="presOf" srcId="{3AEF82E3-CC09-43CE-A65E-95DF3500CF18}" destId="{AFA5AD12-4A7E-43BC-9C5E-1E158751AA37}" srcOrd="0" destOrd="0" presId="urn:microsoft.com/office/officeart/2005/8/layout/cycle3"/>
    <dgm:cxn modelId="{5C6F7149-ED9B-47B4-A79E-AF217E7A1E0F}" type="presOf" srcId="{97CC009A-BA3C-4ABD-B081-D8E88208E31C}" destId="{DD577741-EACA-4DE6-80AB-CBB6F311D3B6}" srcOrd="0" destOrd="0" presId="urn:microsoft.com/office/officeart/2005/8/layout/cycle3"/>
    <dgm:cxn modelId="{C6CBF550-1880-4DC8-A148-C037503B40B5}" srcId="{97CC009A-BA3C-4ABD-B081-D8E88208E31C}" destId="{6466D72F-6266-4FBB-8D03-4BEA129E29E4}" srcOrd="1" destOrd="0" parTransId="{66EE6CA7-E479-4267-A4BA-CB72F9445F9B}" sibTransId="{C0CAB0F7-B982-493E-8A07-D536A1A55D27}"/>
    <dgm:cxn modelId="{0D486471-BAD7-41EA-9139-4BBEAD51B44C}" type="presOf" srcId="{6466D72F-6266-4FBB-8D03-4BEA129E29E4}" destId="{C7DF33AC-E457-466A-8CDA-FD81DC572367}" srcOrd="0" destOrd="0" presId="urn:microsoft.com/office/officeart/2005/8/layout/cycle3"/>
    <dgm:cxn modelId="{BEEF3659-3FB6-45AF-9A35-CC412E3D6DC7}" type="presOf" srcId="{9763A271-7251-4CE0-A1FF-1994B7D64628}" destId="{59AF9199-CC9D-4887-954E-93CDCC802267}" srcOrd="0" destOrd="0" presId="urn:microsoft.com/office/officeart/2005/8/layout/cycle3"/>
    <dgm:cxn modelId="{69A54886-5781-4D93-91DA-E80B4E5567AF}" type="presOf" srcId="{21980819-7630-40E7-8616-81D8A9D99EDC}" destId="{5F996B35-9E69-46F7-9983-D36A68FA0C07}" srcOrd="0" destOrd="0" presId="urn:microsoft.com/office/officeart/2005/8/layout/cycle3"/>
    <dgm:cxn modelId="{6FED809B-26AD-4E4D-B97B-B6DC3592A60C}" srcId="{97CC009A-BA3C-4ABD-B081-D8E88208E31C}" destId="{9763A271-7251-4CE0-A1FF-1994B7D64628}" srcOrd="0" destOrd="0" parTransId="{192AA94D-3294-439C-8EF2-BCFA59493461}" sibTransId="{21980819-7630-40E7-8616-81D8A9D99EDC}"/>
    <dgm:cxn modelId="{EDB01BA0-9C23-45A8-BFC0-CCCEAB40FBB3}" type="presOf" srcId="{DFA6FA41-882C-4B5A-8F5B-3D92965A1C89}" destId="{B95F9AFC-4306-4C21-BB48-8F0CD05A9436}" srcOrd="0" destOrd="0" presId="urn:microsoft.com/office/officeart/2005/8/layout/cycle3"/>
    <dgm:cxn modelId="{3BD243BE-9BE2-4993-9CE5-454B17AF5D81}" type="presParOf" srcId="{DD577741-EACA-4DE6-80AB-CBB6F311D3B6}" destId="{48A29801-5C40-41BC-9D6E-814E6DA3E2A8}" srcOrd="0" destOrd="0" presId="urn:microsoft.com/office/officeart/2005/8/layout/cycle3"/>
    <dgm:cxn modelId="{5394C5EA-5BE8-45EE-A7E4-DD7831A820AE}" type="presParOf" srcId="{48A29801-5C40-41BC-9D6E-814E6DA3E2A8}" destId="{59AF9199-CC9D-4887-954E-93CDCC802267}" srcOrd="0" destOrd="0" presId="urn:microsoft.com/office/officeart/2005/8/layout/cycle3"/>
    <dgm:cxn modelId="{56AF4785-37F7-4129-AAB8-B9E1FD7AEE85}" type="presParOf" srcId="{48A29801-5C40-41BC-9D6E-814E6DA3E2A8}" destId="{5F996B35-9E69-46F7-9983-D36A68FA0C07}" srcOrd="1" destOrd="0" presId="urn:microsoft.com/office/officeart/2005/8/layout/cycle3"/>
    <dgm:cxn modelId="{509CB344-8CAF-432B-8113-01DADD032E0E}" type="presParOf" srcId="{48A29801-5C40-41BC-9D6E-814E6DA3E2A8}" destId="{C7DF33AC-E457-466A-8CDA-FD81DC572367}" srcOrd="2" destOrd="0" presId="urn:microsoft.com/office/officeart/2005/8/layout/cycle3"/>
    <dgm:cxn modelId="{C7E8A4F0-F8A9-4798-9FA2-022872A138C5}" type="presParOf" srcId="{48A29801-5C40-41BC-9D6E-814E6DA3E2A8}" destId="{AFA5AD12-4A7E-43BC-9C5E-1E158751AA37}" srcOrd="3" destOrd="0" presId="urn:microsoft.com/office/officeart/2005/8/layout/cycle3"/>
    <dgm:cxn modelId="{40E4368D-41D9-431F-B821-1311F6C63506}" type="presParOf" srcId="{48A29801-5C40-41BC-9D6E-814E6DA3E2A8}" destId="{B95F9AFC-4306-4C21-BB48-8F0CD05A9436}" srcOrd="4" destOrd="0" presId="urn:microsoft.com/office/officeart/2005/8/layout/cycle3"/>
    <dgm:cxn modelId="{E65B2DE6-84FF-4B26-92A9-89641F142688}" type="presParOf" srcId="{48A29801-5C40-41BC-9D6E-814E6DA3E2A8}" destId="{CBFC01CB-25BD-44DC-BD99-F8B4B61D620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96B35-9E69-46F7-9983-D36A68FA0C07}">
      <dsp:nvSpPr>
        <dsp:cNvPr id="0" name=""/>
        <dsp:cNvSpPr/>
      </dsp:nvSpPr>
      <dsp:spPr>
        <a:xfrm>
          <a:off x="420606" y="119068"/>
          <a:ext cx="3304067" cy="3304067"/>
        </a:xfrm>
        <a:prstGeom prst="circularArrow">
          <a:avLst>
            <a:gd name="adj1" fmla="val 5544"/>
            <a:gd name="adj2" fmla="val 330680"/>
            <a:gd name="adj3" fmla="val 13900297"/>
            <a:gd name="adj4" fmla="val 1731072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AF9199-CC9D-4887-954E-93CDCC802267}">
      <dsp:nvSpPr>
        <dsp:cNvPr id="0" name=""/>
        <dsp:cNvSpPr/>
      </dsp:nvSpPr>
      <dsp:spPr>
        <a:xfrm>
          <a:off x="1340941" y="135667"/>
          <a:ext cx="1463397" cy="731698"/>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Understand</a:t>
          </a:r>
          <a:endParaRPr lang="en-GB" sz="1600" kern="1200" dirty="0"/>
        </a:p>
      </dsp:txBody>
      <dsp:txXfrm>
        <a:off x="1376660" y="171386"/>
        <a:ext cx="1391959" cy="660260"/>
      </dsp:txXfrm>
    </dsp:sp>
    <dsp:sp modelId="{C7DF33AC-E457-466A-8CDA-FD81DC572367}">
      <dsp:nvSpPr>
        <dsp:cNvPr id="0" name=""/>
        <dsp:cNvSpPr/>
      </dsp:nvSpPr>
      <dsp:spPr>
        <a:xfrm>
          <a:off x="2681882" y="1185379"/>
          <a:ext cx="1463397" cy="731698"/>
        </a:xfrm>
        <a:prstGeom prst="roundRect">
          <a:avLst/>
        </a:prstGeom>
        <a:solidFill>
          <a:schemeClr val="accent2">
            <a:shade val="80000"/>
            <a:hueOff val="0"/>
            <a:satOff val="-7005"/>
            <a:lumOff val="79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Respect</a:t>
          </a:r>
          <a:endParaRPr lang="en-GB" sz="1600" kern="1200" dirty="0"/>
        </a:p>
      </dsp:txBody>
      <dsp:txXfrm>
        <a:off x="2717601" y="1221098"/>
        <a:ext cx="1391959" cy="660260"/>
      </dsp:txXfrm>
    </dsp:sp>
    <dsp:sp modelId="{AFA5AD12-4A7E-43BC-9C5E-1E158751AA37}">
      <dsp:nvSpPr>
        <dsp:cNvPr id="0" name=""/>
        <dsp:cNvSpPr/>
      </dsp:nvSpPr>
      <dsp:spPr>
        <a:xfrm>
          <a:off x="2603933" y="2769765"/>
          <a:ext cx="1463397" cy="731698"/>
        </a:xfrm>
        <a:prstGeom prst="roundRect">
          <a:avLst/>
        </a:prstGeom>
        <a:solidFill>
          <a:schemeClr val="accent2">
            <a:shade val="80000"/>
            <a:hueOff val="0"/>
            <a:satOff val="-14010"/>
            <a:lumOff val="15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Communicate</a:t>
          </a:r>
          <a:endParaRPr lang="en-GB" sz="1600" kern="1200" dirty="0"/>
        </a:p>
      </dsp:txBody>
      <dsp:txXfrm>
        <a:off x="2639652" y="2805484"/>
        <a:ext cx="1391959" cy="660260"/>
      </dsp:txXfrm>
    </dsp:sp>
    <dsp:sp modelId="{B95F9AFC-4306-4C21-BB48-8F0CD05A9436}">
      <dsp:nvSpPr>
        <dsp:cNvPr id="0" name=""/>
        <dsp:cNvSpPr/>
      </dsp:nvSpPr>
      <dsp:spPr>
        <a:xfrm>
          <a:off x="94665" y="2769762"/>
          <a:ext cx="1463397" cy="731698"/>
        </a:xfrm>
        <a:prstGeom prst="roundRect">
          <a:avLst/>
        </a:prstGeom>
        <a:solidFill>
          <a:schemeClr val="accent2">
            <a:shade val="80000"/>
            <a:hueOff val="0"/>
            <a:satOff val="-21014"/>
            <a:lumOff val="238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Collaborate</a:t>
          </a:r>
          <a:endParaRPr lang="en-GB" sz="1600" kern="1200" dirty="0"/>
        </a:p>
      </dsp:txBody>
      <dsp:txXfrm>
        <a:off x="130384" y="2805481"/>
        <a:ext cx="1391959" cy="660260"/>
      </dsp:txXfrm>
    </dsp:sp>
    <dsp:sp modelId="{CBFC01CB-25BD-44DC-BD99-F8B4B61D6202}">
      <dsp:nvSpPr>
        <dsp:cNvPr id="0" name=""/>
        <dsp:cNvSpPr/>
      </dsp:nvSpPr>
      <dsp:spPr>
        <a:xfrm>
          <a:off x="0" y="1185368"/>
          <a:ext cx="1463397" cy="731698"/>
        </a:xfrm>
        <a:prstGeom prst="roundRect">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Support</a:t>
          </a:r>
          <a:endParaRPr lang="en-GB" sz="1600" kern="1200" dirty="0"/>
        </a:p>
      </dsp:txBody>
      <dsp:txXfrm>
        <a:off x="35719" y="1221087"/>
        <a:ext cx="1391959" cy="66026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25D8C62-099E-9D2C-0F37-20B59CC06CCE}"/>
              </a:ext>
            </a:extLst>
          </p:cNvPr>
          <p:cNvSpPr>
            <a:spLocks noGrp="1" noChangeArrowheads="1"/>
          </p:cNvSpPr>
          <p:nvPr>
            <p:ph type="hdr" sz="quarter"/>
          </p:nvPr>
        </p:nvSpPr>
        <p:spPr bwMode="auto">
          <a:xfrm>
            <a:off x="0" y="0"/>
            <a:ext cx="3076575" cy="5111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r>
              <a:rPr lang="en-GB" altLang="en-US"/>
              <a:t>King’s College Hospital</a:t>
            </a:r>
          </a:p>
        </p:txBody>
      </p:sp>
      <p:sp>
        <p:nvSpPr>
          <p:cNvPr id="52227" name="Rectangle 3">
            <a:extLst>
              <a:ext uri="{FF2B5EF4-FFF2-40B4-BE49-F238E27FC236}">
                <a16:creationId xmlns:a16="http://schemas.microsoft.com/office/drawing/2014/main" id="{E2FDB703-969F-1001-90F3-4DD2D24A9E11}"/>
              </a:ext>
            </a:extLst>
          </p:cNvPr>
          <p:cNvSpPr>
            <a:spLocks noGrp="1" noChangeArrowheads="1"/>
          </p:cNvSpPr>
          <p:nvPr>
            <p:ph type="dt" sz="quarter" idx="1"/>
          </p:nvPr>
        </p:nvSpPr>
        <p:spPr bwMode="auto">
          <a:xfrm>
            <a:off x="4021138" y="0"/>
            <a:ext cx="3076575" cy="5111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52228" name="Rectangle 4">
            <a:extLst>
              <a:ext uri="{FF2B5EF4-FFF2-40B4-BE49-F238E27FC236}">
                <a16:creationId xmlns:a16="http://schemas.microsoft.com/office/drawing/2014/main" id="{7E8ED788-7EDA-82C6-CEA9-32EA52477978}"/>
              </a:ext>
            </a:extLst>
          </p:cNvPr>
          <p:cNvSpPr>
            <a:spLocks noGrp="1" noChangeArrowheads="1"/>
          </p:cNvSpPr>
          <p:nvPr>
            <p:ph type="ftr" sz="quarter" idx="2"/>
          </p:nvPr>
        </p:nvSpPr>
        <p:spPr bwMode="auto">
          <a:xfrm>
            <a:off x="0" y="9721850"/>
            <a:ext cx="3076575" cy="5111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r>
              <a:rPr lang="en-GB" altLang="en-US"/>
              <a:t>www.kch.nhs.uk</a:t>
            </a:r>
          </a:p>
        </p:txBody>
      </p:sp>
      <p:sp>
        <p:nvSpPr>
          <p:cNvPr id="52229" name="Rectangle 5">
            <a:extLst>
              <a:ext uri="{FF2B5EF4-FFF2-40B4-BE49-F238E27FC236}">
                <a16:creationId xmlns:a16="http://schemas.microsoft.com/office/drawing/2014/main" id="{98C56BBC-1127-CAB9-DF7C-439B59388187}"/>
              </a:ext>
            </a:extLst>
          </p:cNvPr>
          <p:cNvSpPr>
            <a:spLocks noGrp="1" noChangeArrowheads="1"/>
          </p:cNvSpPr>
          <p:nvPr>
            <p:ph type="sldNum" sz="quarter" idx="3"/>
          </p:nvPr>
        </p:nvSpPr>
        <p:spPr bwMode="auto">
          <a:xfrm>
            <a:off x="4021138" y="9721850"/>
            <a:ext cx="3076575" cy="5111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3B25C59-5B30-4F22-AE5A-537F025A5576}"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5758EAB-21AF-E757-A903-AAAA948F65C6}"/>
              </a:ext>
            </a:extLst>
          </p:cNvPr>
          <p:cNvSpPr>
            <a:spLocks noGrp="1" noChangeArrowheads="1"/>
          </p:cNvSpPr>
          <p:nvPr>
            <p:ph type="hdr" sz="quarter"/>
          </p:nvPr>
        </p:nvSpPr>
        <p:spPr bwMode="auto">
          <a:xfrm>
            <a:off x="0" y="0"/>
            <a:ext cx="3076575" cy="5111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GB" altLang="en-US"/>
          </a:p>
        </p:txBody>
      </p:sp>
      <p:sp>
        <p:nvSpPr>
          <p:cNvPr id="63491" name="Rectangle 3">
            <a:extLst>
              <a:ext uri="{FF2B5EF4-FFF2-40B4-BE49-F238E27FC236}">
                <a16:creationId xmlns:a16="http://schemas.microsoft.com/office/drawing/2014/main" id="{F06D3FBD-A8E3-21B3-3CC6-A295F2E23A84}"/>
              </a:ext>
            </a:extLst>
          </p:cNvPr>
          <p:cNvSpPr>
            <a:spLocks noGrp="1" noChangeArrowheads="1"/>
          </p:cNvSpPr>
          <p:nvPr>
            <p:ph type="dt" idx="1"/>
          </p:nvPr>
        </p:nvSpPr>
        <p:spPr bwMode="auto">
          <a:xfrm>
            <a:off x="4021138" y="0"/>
            <a:ext cx="3076575" cy="5111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2052" name="Rectangle 4">
            <a:extLst>
              <a:ext uri="{FF2B5EF4-FFF2-40B4-BE49-F238E27FC236}">
                <a16:creationId xmlns:a16="http://schemas.microsoft.com/office/drawing/2014/main" id="{DA2A4027-3860-97C6-0743-3107D1DDC583}"/>
              </a:ext>
            </a:extLst>
          </p:cNvPr>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a:extLst>
              <a:ext uri="{FF2B5EF4-FFF2-40B4-BE49-F238E27FC236}">
                <a16:creationId xmlns:a16="http://schemas.microsoft.com/office/drawing/2014/main" id="{F7F289C9-36F0-365F-D34D-F532A294D1AB}"/>
              </a:ext>
            </a:extLst>
          </p:cNvPr>
          <p:cNvSpPr>
            <a:spLocks noGrp="1" noChangeArrowheads="1"/>
          </p:cNvSpPr>
          <p:nvPr>
            <p:ph type="body" sz="quarter" idx="3"/>
          </p:nvPr>
        </p:nvSpPr>
        <p:spPr bwMode="auto">
          <a:xfrm>
            <a:off x="709613" y="4860925"/>
            <a:ext cx="5680075" cy="460533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3494" name="Rectangle 6">
            <a:extLst>
              <a:ext uri="{FF2B5EF4-FFF2-40B4-BE49-F238E27FC236}">
                <a16:creationId xmlns:a16="http://schemas.microsoft.com/office/drawing/2014/main" id="{A8242F33-7A71-7F8F-07A7-66A82AD72B58}"/>
              </a:ext>
            </a:extLst>
          </p:cNvPr>
          <p:cNvSpPr>
            <a:spLocks noGrp="1" noChangeArrowheads="1"/>
          </p:cNvSpPr>
          <p:nvPr>
            <p:ph type="ftr" sz="quarter" idx="4"/>
          </p:nvPr>
        </p:nvSpPr>
        <p:spPr bwMode="auto">
          <a:xfrm>
            <a:off x="0" y="9721850"/>
            <a:ext cx="3076575" cy="5111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GB" altLang="en-US"/>
          </a:p>
        </p:txBody>
      </p:sp>
      <p:sp>
        <p:nvSpPr>
          <p:cNvPr id="63495" name="Rectangle 7">
            <a:extLst>
              <a:ext uri="{FF2B5EF4-FFF2-40B4-BE49-F238E27FC236}">
                <a16:creationId xmlns:a16="http://schemas.microsoft.com/office/drawing/2014/main" id="{2A8B432A-E9AF-5F47-9B06-CBEBA6CD643A}"/>
              </a:ext>
            </a:extLst>
          </p:cNvPr>
          <p:cNvSpPr>
            <a:spLocks noGrp="1" noChangeArrowheads="1"/>
          </p:cNvSpPr>
          <p:nvPr>
            <p:ph type="sldNum" sz="quarter" idx="5"/>
          </p:nvPr>
        </p:nvSpPr>
        <p:spPr bwMode="auto">
          <a:xfrm>
            <a:off x="4021138" y="9721850"/>
            <a:ext cx="3076575" cy="5111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81F995F-E5F7-4E7D-88BC-B591DD20DE2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6808AE46-215D-4A58-A4B7-E5659048EBE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1AA5DF-6C63-4AAB-B69E-25543D09F25C}" type="slidenum">
              <a:rPr lang="en-GB" altLang="en-US"/>
              <a:pPr>
                <a:spcBef>
                  <a:spcPct val="0"/>
                </a:spcBef>
              </a:pPr>
              <a:t>1</a:t>
            </a:fld>
            <a:endParaRPr lang="en-GB" altLang="en-US"/>
          </a:p>
        </p:txBody>
      </p:sp>
      <p:sp>
        <p:nvSpPr>
          <p:cNvPr id="5123" name="Rectangle 2">
            <a:extLst>
              <a:ext uri="{FF2B5EF4-FFF2-40B4-BE49-F238E27FC236}">
                <a16:creationId xmlns:a16="http://schemas.microsoft.com/office/drawing/2014/main" id="{1AC36FD0-8D2D-1CE5-6FBF-1662C8CB83C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1BDB81C7-DF23-F4A4-02F2-C90BB4F883C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F0576F9-5FA6-A96F-ADAF-C7ECA07FC947}"/>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08F027F9-56DE-E063-E078-B6B7F30FAE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3782AC6-95EE-D50F-DE1A-5E8492B18733}"/>
              </a:ext>
            </a:extLst>
          </p:cNvPr>
          <p:cNvSpPr>
            <a:spLocks noGrp="1" noChangeArrowheads="1"/>
          </p:cNvSpPr>
          <p:nvPr>
            <p:ph type="sldNum" sz="quarter" idx="12"/>
          </p:nvPr>
        </p:nvSpPr>
        <p:spPr>
          <a:ln/>
        </p:spPr>
        <p:txBody>
          <a:bodyPr/>
          <a:lstStyle>
            <a:lvl1pPr>
              <a:defRPr/>
            </a:lvl1pPr>
          </a:lstStyle>
          <a:p>
            <a:fld id="{FB3D3E03-0846-4744-A9A7-2ECCDCF17734}" type="slidenum">
              <a:rPr lang="en-GB" altLang="en-US"/>
              <a:pPr/>
              <a:t>‹#›</a:t>
            </a:fld>
            <a:endParaRPr lang="en-GB" altLang="en-US"/>
          </a:p>
        </p:txBody>
      </p:sp>
    </p:spTree>
    <p:extLst>
      <p:ext uri="{BB962C8B-B14F-4D97-AF65-F5344CB8AC3E}">
        <p14:creationId xmlns:p14="http://schemas.microsoft.com/office/powerpoint/2010/main" val="1394461060"/>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388509B-DB24-A017-8F92-E4D28E04694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95E96B02-E21D-2398-3477-982263DDE77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FFB82D3-2AC0-9390-C400-656B1BD96B94}"/>
              </a:ext>
            </a:extLst>
          </p:cNvPr>
          <p:cNvSpPr>
            <a:spLocks noGrp="1" noChangeArrowheads="1"/>
          </p:cNvSpPr>
          <p:nvPr>
            <p:ph type="sldNum" sz="quarter" idx="12"/>
          </p:nvPr>
        </p:nvSpPr>
        <p:spPr>
          <a:ln/>
        </p:spPr>
        <p:txBody>
          <a:bodyPr/>
          <a:lstStyle>
            <a:lvl1pPr>
              <a:defRPr/>
            </a:lvl1pPr>
          </a:lstStyle>
          <a:p>
            <a:fld id="{3F52F355-88C9-493A-B820-4B61FA1B19B4}" type="slidenum">
              <a:rPr lang="en-GB" altLang="en-US"/>
              <a:pPr/>
              <a:t>‹#›</a:t>
            </a:fld>
            <a:endParaRPr lang="en-GB" altLang="en-US"/>
          </a:p>
        </p:txBody>
      </p:sp>
    </p:spTree>
    <p:extLst>
      <p:ext uri="{BB962C8B-B14F-4D97-AF65-F5344CB8AC3E}">
        <p14:creationId xmlns:p14="http://schemas.microsoft.com/office/powerpoint/2010/main" val="861069603"/>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38225"/>
            <a:ext cx="2058988" cy="54419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038225"/>
            <a:ext cx="6029325" cy="5441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834AB6F-3728-1910-C796-B325877C825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470809F-C1F0-AC62-8132-2E5FC181B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A62D8CD-8722-970F-1DC5-B4728A7A1113}"/>
              </a:ext>
            </a:extLst>
          </p:cNvPr>
          <p:cNvSpPr>
            <a:spLocks noGrp="1" noChangeArrowheads="1"/>
          </p:cNvSpPr>
          <p:nvPr>
            <p:ph type="sldNum" sz="quarter" idx="12"/>
          </p:nvPr>
        </p:nvSpPr>
        <p:spPr>
          <a:ln/>
        </p:spPr>
        <p:txBody>
          <a:bodyPr/>
          <a:lstStyle>
            <a:lvl1pPr>
              <a:defRPr/>
            </a:lvl1pPr>
          </a:lstStyle>
          <a:p>
            <a:fld id="{11731934-E97B-4C17-895B-307385B0BC09}" type="slidenum">
              <a:rPr lang="en-GB" altLang="en-US"/>
              <a:pPr/>
              <a:t>‹#›</a:t>
            </a:fld>
            <a:endParaRPr lang="en-GB" altLang="en-US"/>
          </a:p>
        </p:txBody>
      </p:sp>
    </p:spTree>
    <p:extLst>
      <p:ext uri="{BB962C8B-B14F-4D97-AF65-F5344CB8AC3E}">
        <p14:creationId xmlns:p14="http://schemas.microsoft.com/office/powerpoint/2010/main" val="3574300995"/>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4125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51923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93217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93616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96072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9043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30627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3149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72AF2EC-F66B-3DEF-3378-61D0E55509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EE46828F-34ED-DEB5-0BED-FC9316CBE2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DD5B080-D1B9-D859-337B-D07678BDAA6B}"/>
              </a:ext>
            </a:extLst>
          </p:cNvPr>
          <p:cNvSpPr>
            <a:spLocks noGrp="1" noChangeArrowheads="1"/>
          </p:cNvSpPr>
          <p:nvPr>
            <p:ph type="sldNum" sz="quarter" idx="12"/>
          </p:nvPr>
        </p:nvSpPr>
        <p:spPr>
          <a:ln/>
        </p:spPr>
        <p:txBody>
          <a:bodyPr/>
          <a:lstStyle>
            <a:lvl1pPr>
              <a:defRPr/>
            </a:lvl1pPr>
          </a:lstStyle>
          <a:p>
            <a:fld id="{B1B5222C-317D-4346-9F00-42E33B73A4FC}" type="slidenum">
              <a:rPr lang="en-GB" altLang="en-US"/>
              <a:pPr/>
              <a:t>‹#›</a:t>
            </a:fld>
            <a:endParaRPr lang="en-GB" altLang="en-US"/>
          </a:p>
        </p:txBody>
      </p:sp>
    </p:spTree>
    <p:extLst>
      <p:ext uri="{BB962C8B-B14F-4D97-AF65-F5344CB8AC3E}">
        <p14:creationId xmlns:p14="http://schemas.microsoft.com/office/powerpoint/2010/main" val="3112426407"/>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00217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707400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89915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075265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609818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C920-5E38-4C59-8204-A648758285A8}"/>
              </a:ext>
            </a:extLst>
          </p:cNvPr>
          <p:cNvSpPr>
            <a:spLocks noGrp="1"/>
          </p:cNvSpPr>
          <p:nvPr>
            <p:ph type="title"/>
          </p:nvPr>
        </p:nvSpPr>
        <p:spPr/>
        <p:txBody>
          <a:bodyPr/>
          <a:lstStyle>
            <a:lvl1pPr>
              <a:lnSpc>
                <a:spcPct val="100000"/>
              </a:lnSpc>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CDF4FAA2-65B5-47FA-B70E-0D927B51B3A7}"/>
              </a:ext>
            </a:extLst>
          </p:cNvPr>
          <p:cNvSpPr>
            <a:spLocks noGrp="1"/>
          </p:cNvSpPr>
          <p:nvPr>
            <p:ph type="body" sz="quarter" idx="10"/>
          </p:nvPr>
        </p:nvSpPr>
        <p:spPr>
          <a:xfrm>
            <a:off x="628650" y="1825625"/>
            <a:ext cx="8238624" cy="4174122"/>
          </a:xfr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7338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9725B1C-FCDD-4D35-B18F-965486FBF734}"/>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53B9C22B-A383-96A0-5BC3-8A8A79C1E23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1652F1A-EF13-718B-64C8-F7C1E664AA94}"/>
              </a:ext>
            </a:extLst>
          </p:cNvPr>
          <p:cNvSpPr>
            <a:spLocks noGrp="1" noChangeArrowheads="1"/>
          </p:cNvSpPr>
          <p:nvPr>
            <p:ph type="sldNum" sz="quarter" idx="12"/>
          </p:nvPr>
        </p:nvSpPr>
        <p:spPr>
          <a:ln/>
        </p:spPr>
        <p:txBody>
          <a:bodyPr/>
          <a:lstStyle>
            <a:lvl1pPr>
              <a:defRPr/>
            </a:lvl1pPr>
          </a:lstStyle>
          <a:p>
            <a:fld id="{66772621-461F-451E-825D-5D136BBDBB41}" type="slidenum">
              <a:rPr lang="en-GB" altLang="en-US"/>
              <a:pPr/>
              <a:t>‹#›</a:t>
            </a:fld>
            <a:endParaRPr lang="en-GB" altLang="en-US"/>
          </a:p>
        </p:txBody>
      </p:sp>
    </p:spTree>
    <p:extLst>
      <p:ext uri="{BB962C8B-B14F-4D97-AF65-F5344CB8AC3E}">
        <p14:creationId xmlns:p14="http://schemas.microsoft.com/office/powerpoint/2010/main" val="323276935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66931E8-7E50-3F4D-E10F-4C65281A24D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1A5703D3-7B59-3441-1DBA-DEFF50F4AE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7D0AAFF-C9AE-3C63-6BBB-3AE4802D3266}"/>
              </a:ext>
            </a:extLst>
          </p:cNvPr>
          <p:cNvSpPr>
            <a:spLocks noGrp="1" noChangeArrowheads="1"/>
          </p:cNvSpPr>
          <p:nvPr>
            <p:ph type="sldNum" sz="quarter" idx="12"/>
          </p:nvPr>
        </p:nvSpPr>
        <p:spPr>
          <a:ln/>
        </p:spPr>
        <p:txBody>
          <a:bodyPr/>
          <a:lstStyle>
            <a:lvl1pPr>
              <a:defRPr/>
            </a:lvl1pPr>
          </a:lstStyle>
          <a:p>
            <a:fld id="{345BA743-CC1D-4C60-870B-3441A78134C8}" type="slidenum">
              <a:rPr lang="en-GB" altLang="en-US"/>
              <a:pPr/>
              <a:t>‹#›</a:t>
            </a:fld>
            <a:endParaRPr lang="en-GB" altLang="en-US"/>
          </a:p>
        </p:txBody>
      </p:sp>
    </p:spTree>
    <p:extLst>
      <p:ext uri="{BB962C8B-B14F-4D97-AF65-F5344CB8AC3E}">
        <p14:creationId xmlns:p14="http://schemas.microsoft.com/office/powerpoint/2010/main" val="181322176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688AC3E2-29C1-10DE-F7DF-7029744D6AD6}"/>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1B4EBDA0-4CC7-E4E1-52C2-E3870C95BA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038B8B2-DF31-2132-6747-8EE702CADE58}"/>
              </a:ext>
            </a:extLst>
          </p:cNvPr>
          <p:cNvSpPr>
            <a:spLocks noGrp="1" noChangeArrowheads="1"/>
          </p:cNvSpPr>
          <p:nvPr>
            <p:ph type="sldNum" sz="quarter" idx="12"/>
          </p:nvPr>
        </p:nvSpPr>
        <p:spPr>
          <a:ln/>
        </p:spPr>
        <p:txBody>
          <a:bodyPr/>
          <a:lstStyle>
            <a:lvl1pPr>
              <a:defRPr/>
            </a:lvl1pPr>
          </a:lstStyle>
          <a:p>
            <a:fld id="{00DF48CE-9698-4433-B976-AED7628435EB}" type="slidenum">
              <a:rPr lang="en-GB" altLang="en-US"/>
              <a:pPr/>
              <a:t>‹#›</a:t>
            </a:fld>
            <a:endParaRPr lang="en-GB" altLang="en-US"/>
          </a:p>
        </p:txBody>
      </p:sp>
    </p:spTree>
    <p:extLst>
      <p:ext uri="{BB962C8B-B14F-4D97-AF65-F5344CB8AC3E}">
        <p14:creationId xmlns:p14="http://schemas.microsoft.com/office/powerpoint/2010/main" val="3296888544"/>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35AB1CB7-F9B5-2654-A3D6-F667E46DF966}"/>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0FB0765A-186A-FDEC-C3A3-F32214EAF16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8BAE69E-0207-7D8F-F301-4AFCDE675855}"/>
              </a:ext>
            </a:extLst>
          </p:cNvPr>
          <p:cNvSpPr>
            <a:spLocks noGrp="1" noChangeArrowheads="1"/>
          </p:cNvSpPr>
          <p:nvPr>
            <p:ph type="sldNum" sz="quarter" idx="12"/>
          </p:nvPr>
        </p:nvSpPr>
        <p:spPr>
          <a:ln/>
        </p:spPr>
        <p:txBody>
          <a:bodyPr/>
          <a:lstStyle>
            <a:lvl1pPr>
              <a:defRPr/>
            </a:lvl1pPr>
          </a:lstStyle>
          <a:p>
            <a:fld id="{37FA8ADE-471A-439C-94CF-F7ACCB57F858}" type="slidenum">
              <a:rPr lang="en-GB" altLang="en-US"/>
              <a:pPr/>
              <a:t>‹#›</a:t>
            </a:fld>
            <a:endParaRPr lang="en-GB" altLang="en-US"/>
          </a:p>
        </p:txBody>
      </p:sp>
    </p:spTree>
    <p:extLst>
      <p:ext uri="{BB962C8B-B14F-4D97-AF65-F5344CB8AC3E}">
        <p14:creationId xmlns:p14="http://schemas.microsoft.com/office/powerpoint/2010/main" val="176628159"/>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7B8FD5-C3A3-C295-36C7-251DB662676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F9A7DB07-C1DD-9B2C-4C00-A671A239F6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C11D62F-4EF1-77D7-70E0-DC442CC17811}"/>
              </a:ext>
            </a:extLst>
          </p:cNvPr>
          <p:cNvSpPr>
            <a:spLocks noGrp="1" noChangeArrowheads="1"/>
          </p:cNvSpPr>
          <p:nvPr>
            <p:ph type="sldNum" sz="quarter" idx="12"/>
          </p:nvPr>
        </p:nvSpPr>
        <p:spPr>
          <a:ln/>
        </p:spPr>
        <p:txBody>
          <a:bodyPr/>
          <a:lstStyle>
            <a:lvl1pPr>
              <a:defRPr/>
            </a:lvl1pPr>
          </a:lstStyle>
          <a:p>
            <a:fld id="{918D1260-12FF-44DE-810D-54012EEF272D}" type="slidenum">
              <a:rPr lang="en-GB" altLang="en-US"/>
              <a:pPr/>
              <a:t>‹#›</a:t>
            </a:fld>
            <a:endParaRPr lang="en-GB" altLang="en-US"/>
          </a:p>
        </p:txBody>
      </p:sp>
    </p:spTree>
    <p:extLst>
      <p:ext uri="{BB962C8B-B14F-4D97-AF65-F5344CB8AC3E}">
        <p14:creationId xmlns:p14="http://schemas.microsoft.com/office/powerpoint/2010/main" val="4148699191"/>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A14D58-7B8E-8963-FA44-81949A026CB7}"/>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9190BF8A-3488-3AD4-7D07-27441316A3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EFBB914-A027-83D5-BC18-FA1ABE586417}"/>
              </a:ext>
            </a:extLst>
          </p:cNvPr>
          <p:cNvSpPr>
            <a:spLocks noGrp="1" noChangeArrowheads="1"/>
          </p:cNvSpPr>
          <p:nvPr>
            <p:ph type="sldNum" sz="quarter" idx="12"/>
          </p:nvPr>
        </p:nvSpPr>
        <p:spPr>
          <a:ln/>
        </p:spPr>
        <p:txBody>
          <a:bodyPr/>
          <a:lstStyle>
            <a:lvl1pPr>
              <a:defRPr/>
            </a:lvl1pPr>
          </a:lstStyle>
          <a:p>
            <a:fld id="{4BBC9CA1-BD19-4243-BB63-F11E275107EE}" type="slidenum">
              <a:rPr lang="en-GB" altLang="en-US"/>
              <a:pPr/>
              <a:t>‹#›</a:t>
            </a:fld>
            <a:endParaRPr lang="en-GB" altLang="en-US"/>
          </a:p>
        </p:txBody>
      </p:sp>
    </p:spTree>
    <p:extLst>
      <p:ext uri="{BB962C8B-B14F-4D97-AF65-F5344CB8AC3E}">
        <p14:creationId xmlns:p14="http://schemas.microsoft.com/office/powerpoint/2010/main" val="243506492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F88D139-0B36-D261-A8AF-5E944D6A8C4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B7EFE21C-CB9C-384E-E487-7E7D51000A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2DA29B2-86EF-0481-5D80-C1423BBB2069}"/>
              </a:ext>
            </a:extLst>
          </p:cNvPr>
          <p:cNvSpPr>
            <a:spLocks noGrp="1" noChangeArrowheads="1"/>
          </p:cNvSpPr>
          <p:nvPr>
            <p:ph type="sldNum" sz="quarter" idx="12"/>
          </p:nvPr>
        </p:nvSpPr>
        <p:spPr>
          <a:ln/>
        </p:spPr>
        <p:txBody>
          <a:bodyPr/>
          <a:lstStyle>
            <a:lvl1pPr>
              <a:defRPr/>
            </a:lvl1pPr>
          </a:lstStyle>
          <a:p>
            <a:fld id="{E6C27525-D3F2-4487-A4C1-F5EAC0BF889E}" type="slidenum">
              <a:rPr lang="en-GB" altLang="en-US"/>
              <a:pPr/>
              <a:t>‹#›</a:t>
            </a:fld>
            <a:endParaRPr lang="en-GB" altLang="en-US"/>
          </a:p>
        </p:txBody>
      </p:sp>
    </p:spTree>
    <p:extLst>
      <p:ext uri="{BB962C8B-B14F-4D97-AF65-F5344CB8AC3E}">
        <p14:creationId xmlns:p14="http://schemas.microsoft.com/office/powerpoint/2010/main" val="422723435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a:extLst>
              <a:ext uri="{FF2B5EF4-FFF2-40B4-BE49-F238E27FC236}">
                <a16:creationId xmlns:a16="http://schemas.microsoft.com/office/drawing/2014/main" id="{7DCEAF84-3997-ACF9-16E0-B143BD470AAD}"/>
              </a:ext>
            </a:extLst>
          </p:cNvPr>
          <p:cNvSpPr>
            <a:spLocks noChangeArrowheads="1"/>
          </p:cNvSpPr>
          <p:nvPr userDrawn="1"/>
        </p:nvSpPr>
        <p:spPr bwMode="auto">
          <a:xfrm>
            <a:off x="0" y="-9525"/>
            <a:ext cx="9144000" cy="906463"/>
          </a:xfrm>
          <a:prstGeom prst="rect">
            <a:avLst/>
          </a:prstGeom>
          <a:solidFill>
            <a:srgbClr val="0072C6"/>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a:p>
        </p:txBody>
      </p:sp>
      <p:sp>
        <p:nvSpPr>
          <p:cNvPr id="1027" name="Rectangle 2">
            <a:extLst>
              <a:ext uri="{FF2B5EF4-FFF2-40B4-BE49-F238E27FC236}">
                <a16:creationId xmlns:a16="http://schemas.microsoft.com/office/drawing/2014/main" id="{8EBDF562-D23F-9AEF-7E3B-F5A227507500}"/>
              </a:ext>
            </a:extLst>
          </p:cNvPr>
          <p:cNvSpPr>
            <a:spLocks noGrp="1" noChangeArrowheads="1"/>
          </p:cNvSpPr>
          <p:nvPr>
            <p:ph type="title"/>
          </p:nvPr>
        </p:nvSpPr>
        <p:spPr bwMode="auto">
          <a:xfrm>
            <a:off x="468313" y="1038225"/>
            <a:ext cx="82296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a:extLst>
              <a:ext uri="{FF2B5EF4-FFF2-40B4-BE49-F238E27FC236}">
                <a16:creationId xmlns:a16="http://schemas.microsoft.com/office/drawing/2014/main" id="{A9D2F911-2ED3-7541-CAB3-BF9CB01E9701}"/>
              </a:ext>
            </a:extLst>
          </p:cNvPr>
          <p:cNvSpPr>
            <a:spLocks noGrp="1" noChangeArrowheads="1"/>
          </p:cNvSpPr>
          <p:nvPr>
            <p:ph type="body" idx="1"/>
          </p:nvPr>
        </p:nvSpPr>
        <p:spPr bwMode="auto">
          <a:xfrm>
            <a:off x="457200" y="2006600"/>
            <a:ext cx="82296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72" name="Rectangle 4">
            <a:extLst>
              <a:ext uri="{FF2B5EF4-FFF2-40B4-BE49-F238E27FC236}">
                <a16:creationId xmlns:a16="http://schemas.microsoft.com/office/drawing/2014/main" id="{CA3DF340-DFE4-6680-8F79-44A5FBB7BD99}"/>
              </a:ext>
            </a:extLst>
          </p:cNvPr>
          <p:cNvSpPr>
            <a:spLocks noGrp="1" noChangeArrowheads="1"/>
          </p:cNvSpPr>
          <p:nvPr>
            <p:ph type="dt" sz="half" idx="2"/>
          </p:nvPr>
        </p:nvSpPr>
        <p:spPr bwMode="auto">
          <a:xfrm>
            <a:off x="457200" y="6545263"/>
            <a:ext cx="2133600" cy="268287"/>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GB" altLang="en-US"/>
          </a:p>
        </p:txBody>
      </p:sp>
      <p:sp>
        <p:nvSpPr>
          <p:cNvPr id="7173" name="Rectangle 5">
            <a:extLst>
              <a:ext uri="{FF2B5EF4-FFF2-40B4-BE49-F238E27FC236}">
                <a16:creationId xmlns:a16="http://schemas.microsoft.com/office/drawing/2014/main" id="{1623C268-5580-C62D-59B5-B13186E2B9CE}"/>
              </a:ext>
            </a:extLst>
          </p:cNvPr>
          <p:cNvSpPr>
            <a:spLocks noGrp="1" noChangeArrowheads="1"/>
          </p:cNvSpPr>
          <p:nvPr>
            <p:ph type="ftr" sz="quarter" idx="3"/>
          </p:nvPr>
        </p:nvSpPr>
        <p:spPr bwMode="auto">
          <a:xfrm>
            <a:off x="3124200" y="6524625"/>
            <a:ext cx="2895600" cy="2682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7174" name="Rectangle 6">
            <a:extLst>
              <a:ext uri="{FF2B5EF4-FFF2-40B4-BE49-F238E27FC236}">
                <a16:creationId xmlns:a16="http://schemas.microsoft.com/office/drawing/2014/main" id="{4A8E5791-6689-7E8D-A7CC-DFF769CFB154}"/>
              </a:ext>
            </a:extLst>
          </p:cNvPr>
          <p:cNvSpPr>
            <a:spLocks noGrp="1" noChangeArrowheads="1"/>
          </p:cNvSpPr>
          <p:nvPr>
            <p:ph type="sldNum" sz="quarter" idx="4"/>
          </p:nvPr>
        </p:nvSpPr>
        <p:spPr bwMode="auto">
          <a:xfrm>
            <a:off x="6553200" y="6545263"/>
            <a:ext cx="2133600" cy="268287"/>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Frutiger 55 Roman" pitchFamily="50" charset="0"/>
              </a:defRPr>
            </a:lvl1pPr>
          </a:lstStyle>
          <a:p>
            <a:fld id="{B9660A21-7124-4965-AFB9-E87E5B9C28DF}" type="slidenum">
              <a:rPr lang="en-GB" altLang="en-US"/>
              <a:pPr/>
              <a:t>‹#›</a:t>
            </a:fld>
            <a:endParaRPr lang="en-GB" altLang="en-US"/>
          </a:p>
        </p:txBody>
      </p:sp>
      <p:sp>
        <p:nvSpPr>
          <p:cNvPr id="1032" name="Freeform 22">
            <a:extLst>
              <a:ext uri="{FF2B5EF4-FFF2-40B4-BE49-F238E27FC236}">
                <a16:creationId xmlns:a16="http://schemas.microsoft.com/office/drawing/2014/main" id="{19FCCF30-5F8A-69E4-7290-B64F9FA25830}"/>
              </a:ext>
            </a:extLst>
          </p:cNvPr>
          <p:cNvSpPr>
            <a:spLocks/>
          </p:cNvSpPr>
          <p:nvPr userDrawn="1"/>
        </p:nvSpPr>
        <p:spPr bwMode="auto">
          <a:xfrm>
            <a:off x="90488" y="58738"/>
            <a:ext cx="755650" cy="755650"/>
          </a:xfrm>
          <a:custGeom>
            <a:avLst/>
            <a:gdLst>
              <a:gd name="T0" fmla="*/ 0 w 1088"/>
              <a:gd name="T1" fmla="*/ 2147483646 h 1088"/>
              <a:gd name="T2" fmla="*/ 0 w 1088"/>
              <a:gd name="T3" fmla="*/ 2147483646 h 1088"/>
              <a:gd name="T4" fmla="*/ 2147483646 w 1088"/>
              <a:gd name="T5" fmla="*/ 2147483646 h 1088"/>
              <a:gd name="T6" fmla="*/ 2147483646 w 1088"/>
              <a:gd name="T7" fmla="*/ 2147483646 h 1088"/>
              <a:gd name="T8" fmla="*/ 2147483646 w 1088"/>
              <a:gd name="T9" fmla="*/ 2147483646 h 1088"/>
              <a:gd name="T10" fmla="*/ 2147483646 w 1088"/>
              <a:gd name="T11" fmla="*/ 2147483646 h 1088"/>
              <a:gd name="T12" fmla="*/ 2147483646 w 1088"/>
              <a:gd name="T13" fmla="*/ 2147483646 h 1088"/>
              <a:gd name="T14" fmla="*/ 2147483646 w 1088"/>
              <a:gd name="T15" fmla="*/ 2147483646 h 1088"/>
              <a:gd name="T16" fmla="*/ 2147483646 w 1088"/>
              <a:gd name="T17" fmla="*/ 2147483646 h 1088"/>
              <a:gd name="T18" fmla="*/ 2147483646 w 1088"/>
              <a:gd name="T19" fmla="*/ 2147483646 h 1088"/>
              <a:gd name="T20" fmla="*/ 2147483646 w 1088"/>
              <a:gd name="T21" fmla="*/ 2147483646 h 1088"/>
              <a:gd name="T22" fmla="*/ 2147483646 w 1088"/>
              <a:gd name="T23" fmla="*/ 2147483646 h 1088"/>
              <a:gd name="T24" fmla="*/ 2147483646 w 1088"/>
              <a:gd name="T25" fmla="*/ 2147483646 h 1088"/>
              <a:gd name="T26" fmla="*/ 2147483646 w 1088"/>
              <a:gd name="T27" fmla="*/ 2147483646 h 1088"/>
              <a:gd name="T28" fmla="*/ 2147483646 w 1088"/>
              <a:gd name="T29" fmla="*/ 2147483646 h 1088"/>
              <a:gd name="T30" fmla="*/ 2147483646 w 1088"/>
              <a:gd name="T31" fmla="*/ 2147483646 h 1088"/>
              <a:gd name="T32" fmla="*/ 2147483646 w 1088"/>
              <a:gd name="T33" fmla="*/ 2147483646 h 1088"/>
              <a:gd name="T34" fmla="*/ 2147483646 w 1088"/>
              <a:gd name="T35" fmla="*/ 2147483646 h 1088"/>
              <a:gd name="T36" fmla="*/ 2147483646 w 1088"/>
              <a:gd name="T37" fmla="*/ 0 h 1088"/>
              <a:gd name="T38" fmla="*/ 2147483646 w 1088"/>
              <a:gd name="T39" fmla="*/ 0 h 1088"/>
              <a:gd name="T40" fmla="*/ 2147483646 w 1088"/>
              <a:gd name="T41" fmla="*/ 2147483646 h 1088"/>
              <a:gd name="T42" fmla="*/ 2147483646 w 1088"/>
              <a:gd name="T43" fmla="*/ 2147483646 h 1088"/>
              <a:gd name="T44" fmla="*/ 2147483646 w 1088"/>
              <a:gd name="T45" fmla="*/ 2147483646 h 1088"/>
              <a:gd name="T46" fmla="*/ 2147483646 w 1088"/>
              <a:gd name="T47" fmla="*/ 2147483646 h 1088"/>
              <a:gd name="T48" fmla="*/ 0 w 1088"/>
              <a:gd name="T49" fmla="*/ 2147483646 h 1088"/>
              <a:gd name="T50" fmla="*/ 0 w 1088"/>
              <a:gd name="T51" fmla="*/ 2147483646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23">
            <a:extLst>
              <a:ext uri="{FF2B5EF4-FFF2-40B4-BE49-F238E27FC236}">
                <a16:creationId xmlns:a16="http://schemas.microsoft.com/office/drawing/2014/main" id="{582C05EE-B6D7-ADE0-2A24-A94A8A299486}"/>
              </a:ext>
            </a:extLst>
          </p:cNvPr>
          <p:cNvSpPr>
            <a:spLocks noEditPoints="1"/>
          </p:cNvSpPr>
          <p:nvPr userDrawn="1"/>
        </p:nvSpPr>
        <p:spPr bwMode="auto">
          <a:xfrm rot="-5400000">
            <a:off x="-61119" y="297657"/>
            <a:ext cx="663575" cy="265112"/>
          </a:xfrm>
          <a:custGeom>
            <a:avLst/>
            <a:gdLst>
              <a:gd name="T0" fmla="*/ 2147483646 w 954"/>
              <a:gd name="T1" fmla="*/ 2147483646 h 379"/>
              <a:gd name="T2" fmla="*/ 2147483646 w 954"/>
              <a:gd name="T3" fmla="*/ 2147483646 h 379"/>
              <a:gd name="T4" fmla="*/ 2147483646 w 954"/>
              <a:gd name="T5" fmla="*/ 2147483646 h 379"/>
              <a:gd name="T6" fmla="*/ 2147483646 w 954"/>
              <a:gd name="T7" fmla="*/ 2147483646 h 379"/>
              <a:gd name="T8" fmla="*/ 2147483646 w 954"/>
              <a:gd name="T9" fmla="*/ 2147483646 h 379"/>
              <a:gd name="T10" fmla="*/ 2147483646 w 954"/>
              <a:gd name="T11" fmla="*/ 2147483646 h 379"/>
              <a:gd name="T12" fmla="*/ 2147483646 w 954"/>
              <a:gd name="T13" fmla="*/ 2147483646 h 379"/>
              <a:gd name="T14" fmla="*/ 2147483646 w 954"/>
              <a:gd name="T15" fmla="*/ 2147483646 h 379"/>
              <a:gd name="T16" fmla="*/ 2147483646 w 954"/>
              <a:gd name="T17" fmla="*/ 2147483646 h 379"/>
              <a:gd name="T18" fmla="*/ 2147483646 w 954"/>
              <a:gd name="T19" fmla="*/ 2147483646 h 379"/>
              <a:gd name="T20" fmla="*/ 2147483646 w 954"/>
              <a:gd name="T21" fmla="*/ 2147483646 h 379"/>
              <a:gd name="T22" fmla="*/ 2147483646 w 954"/>
              <a:gd name="T23" fmla="*/ 2147483646 h 379"/>
              <a:gd name="T24" fmla="*/ 2147483646 w 954"/>
              <a:gd name="T25" fmla="*/ 2147483646 h 379"/>
              <a:gd name="T26" fmla="*/ 2147483646 w 954"/>
              <a:gd name="T27" fmla="*/ 2147483646 h 379"/>
              <a:gd name="T28" fmla="*/ 2147483646 w 954"/>
              <a:gd name="T29" fmla="*/ 2147483646 h 379"/>
              <a:gd name="T30" fmla="*/ 2147483646 w 954"/>
              <a:gd name="T31" fmla="*/ 2147483646 h 379"/>
              <a:gd name="T32" fmla="*/ 2147483646 w 954"/>
              <a:gd name="T33" fmla="*/ 2147483646 h 379"/>
              <a:gd name="T34" fmla="*/ 2147483646 w 954"/>
              <a:gd name="T35" fmla="*/ 2147483646 h 379"/>
              <a:gd name="T36" fmla="*/ 2147483646 w 954"/>
              <a:gd name="T37" fmla="*/ 2147483646 h 379"/>
              <a:gd name="T38" fmla="*/ 2147483646 w 954"/>
              <a:gd name="T39" fmla="*/ 2147483646 h 379"/>
              <a:gd name="T40" fmla="*/ 2147483646 w 954"/>
              <a:gd name="T41" fmla="*/ 2147483646 h 379"/>
              <a:gd name="T42" fmla="*/ 2147483646 w 954"/>
              <a:gd name="T43" fmla="*/ 2147483646 h 379"/>
              <a:gd name="T44" fmla="*/ 2147483646 w 954"/>
              <a:gd name="T45" fmla="*/ 2147483646 h 379"/>
              <a:gd name="T46" fmla="*/ 2147483646 w 954"/>
              <a:gd name="T47" fmla="*/ 2147483646 h 379"/>
              <a:gd name="T48" fmla="*/ 2147483646 w 954"/>
              <a:gd name="T49" fmla="*/ 2147483646 h 379"/>
              <a:gd name="T50" fmla="*/ 2147483646 w 954"/>
              <a:gd name="T51" fmla="*/ 2147483646 h 379"/>
              <a:gd name="T52" fmla="*/ 2147483646 w 954"/>
              <a:gd name="T53" fmla="*/ 2147483646 h 379"/>
              <a:gd name="T54" fmla="*/ 2147483646 w 954"/>
              <a:gd name="T55" fmla="*/ 2147483646 h 379"/>
              <a:gd name="T56" fmla="*/ 2147483646 w 954"/>
              <a:gd name="T57" fmla="*/ 2147483646 h 379"/>
              <a:gd name="T58" fmla="*/ 2147483646 w 954"/>
              <a:gd name="T59" fmla="*/ 2147483646 h 379"/>
              <a:gd name="T60" fmla="*/ 2147483646 w 954"/>
              <a:gd name="T61" fmla="*/ 2147483646 h 379"/>
              <a:gd name="T62" fmla="*/ 2147483646 w 954"/>
              <a:gd name="T63" fmla="*/ 2147483646 h 379"/>
              <a:gd name="T64" fmla="*/ 2147483646 w 954"/>
              <a:gd name="T65" fmla="*/ 2147483646 h 379"/>
              <a:gd name="T66" fmla="*/ 2147483646 w 954"/>
              <a:gd name="T67" fmla="*/ 2147483646 h 379"/>
              <a:gd name="T68" fmla="*/ 2147483646 w 954"/>
              <a:gd name="T69" fmla="*/ 2147483646 h 379"/>
              <a:gd name="T70" fmla="*/ 2147483646 w 954"/>
              <a:gd name="T71" fmla="*/ 2147483646 h 379"/>
              <a:gd name="T72" fmla="*/ 2147483646 w 954"/>
              <a:gd name="T73" fmla="*/ 2147483646 h 379"/>
              <a:gd name="T74" fmla="*/ 2147483646 w 954"/>
              <a:gd name="T75" fmla="*/ 2147483646 h 379"/>
              <a:gd name="T76" fmla="*/ 2147483646 w 954"/>
              <a:gd name="T77" fmla="*/ 2147483646 h 379"/>
              <a:gd name="T78" fmla="*/ 2147483646 w 954"/>
              <a:gd name="T79" fmla="*/ 2147483646 h 379"/>
              <a:gd name="T80" fmla="*/ 2147483646 w 954"/>
              <a:gd name="T81" fmla="*/ 2147483646 h 379"/>
              <a:gd name="T82" fmla="*/ 2147483646 w 954"/>
              <a:gd name="T83" fmla="*/ 2147483646 h 379"/>
              <a:gd name="T84" fmla="*/ 2147483646 w 954"/>
              <a:gd name="T85" fmla="*/ 2147483646 h 379"/>
              <a:gd name="T86" fmla="*/ 2147483646 w 954"/>
              <a:gd name="T87" fmla="*/ 2147483646 h 379"/>
              <a:gd name="T88" fmla="*/ 2147483646 w 954"/>
              <a:gd name="T89" fmla="*/ 2147483646 h 379"/>
              <a:gd name="T90" fmla="*/ 2147483646 w 954"/>
              <a:gd name="T91" fmla="*/ 2147483646 h 379"/>
              <a:gd name="T92" fmla="*/ 2147483646 w 954"/>
              <a:gd name="T93" fmla="*/ 2147483646 h 379"/>
              <a:gd name="T94" fmla="*/ 2147483646 w 954"/>
              <a:gd name="T95" fmla="*/ 2147483646 h 379"/>
              <a:gd name="T96" fmla="*/ 2147483646 w 954"/>
              <a:gd name="T97" fmla="*/ 2147483646 h 379"/>
              <a:gd name="T98" fmla="*/ 2147483646 w 954"/>
              <a:gd name="T99" fmla="*/ 2147483646 h 379"/>
              <a:gd name="T100" fmla="*/ 2147483646 w 954"/>
              <a:gd name="T101" fmla="*/ 2147483646 h 3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54" h="379">
                <a:moveTo>
                  <a:pt x="216" y="291"/>
                </a:moveTo>
                <a:lnTo>
                  <a:pt x="160" y="291"/>
                </a:lnTo>
                <a:lnTo>
                  <a:pt x="39" y="154"/>
                </a:lnTo>
                <a:lnTo>
                  <a:pt x="39" y="291"/>
                </a:lnTo>
                <a:lnTo>
                  <a:pt x="0" y="291"/>
                </a:lnTo>
                <a:lnTo>
                  <a:pt x="0" y="12"/>
                </a:lnTo>
                <a:lnTo>
                  <a:pt x="39" y="12"/>
                </a:lnTo>
                <a:lnTo>
                  <a:pt x="39" y="134"/>
                </a:lnTo>
                <a:lnTo>
                  <a:pt x="155" y="12"/>
                </a:lnTo>
                <a:lnTo>
                  <a:pt x="205" y="12"/>
                </a:lnTo>
                <a:lnTo>
                  <a:pt x="79" y="143"/>
                </a:lnTo>
                <a:lnTo>
                  <a:pt x="216" y="291"/>
                </a:lnTo>
                <a:close/>
                <a:moveTo>
                  <a:pt x="240" y="42"/>
                </a:moveTo>
                <a:lnTo>
                  <a:pt x="240" y="0"/>
                </a:lnTo>
                <a:lnTo>
                  <a:pt x="281" y="0"/>
                </a:lnTo>
                <a:lnTo>
                  <a:pt x="281" y="42"/>
                </a:lnTo>
                <a:lnTo>
                  <a:pt x="240" y="42"/>
                </a:lnTo>
                <a:close/>
                <a:moveTo>
                  <a:pt x="278" y="291"/>
                </a:moveTo>
                <a:lnTo>
                  <a:pt x="242" y="291"/>
                </a:lnTo>
                <a:lnTo>
                  <a:pt x="242" y="87"/>
                </a:lnTo>
                <a:lnTo>
                  <a:pt x="278" y="87"/>
                </a:lnTo>
                <a:lnTo>
                  <a:pt x="278" y="291"/>
                </a:lnTo>
                <a:close/>
                <a:moveTo>
                  <a:pt x="468" y="291"/>
                </a:moveTo>
                <a:lnTo>
                  <a:pt x="468" y="185"/>
                </a:lnTo>
                <a:lnTo>
                  <a:pt x="467" y="159"/>
                </a:lnTo>
                <a:lnTo>
                  <a:pt x="462" y="140"/>
                </a:lnTo>
                <a:lnTo>
                  <a:pt x="454" y="125"/>
                </a:lnTo>
                <a:lnTo>
                  <a:pt x="442" y="116"/>
                </a:lnTo>
                <a:lnTo>
                  <a:pt x="426" y="112"/>
                </a:lnTo>
                <a:lnTo>
                  <a:pt x="407" y="115"/>
                </a:lnTo>
                <a:lnTo>
                  <a:pt x="392" y="123"/>
                </a:lnTo>
                <a:lnTo>
                  <a:pt x="380" y="135"/>
                </a:lnTo>
                <a:lnTo>
                  <a:pt x="372" y="152"/>
                </a:lnTo>
                <a:lnTo>
                  <a:pt x="367" y="172"/>
                </a:lnTo>
                <a:lnTo>
                  <a:pt x="366" y="196"/>
                </a:lnTo>
                <a:lnTo>
                  <a:pt x="366" y="291"/>
                </a:lnTo>
                <a:lnTo>
                  <a:pt x="330" y="291"/>
                </a:lnTo>
                <a:lnTo>
                  <a:pt x="330" y="87"/>
                </a:lnTo>
                <a:lnTo>
                  <a:pt x="365" y="87"/>
                </a:lnTo>
                <a:lnTo>
                  <a:pt x="365" y="118"/>
                </a:lnTo>
                <a:lnTo>
                  <a:pt x="366" y="118"/>
                </a:lnTo>
                <a:lnTo>
                  <a:pt x="377" y="103"/>
                </a:lnTo>
                <a:lnTo>
                  <a:pt x="392" y="92"/>
                </a:lnTo>
                <a:lnTo>
                  <a:pt x="410" y="85"/>
                </a:lnTo>
                <a:lnTo>
                  <a:pt x="430" y="82"/>
                </a:lnTo>
                <a:lnTo>
                  <a:pt x="452" y="85"/>
                </a:lnTo>
                <a:lnTo>
                  <a:pt x="472" y="93"/>
                </a:lnTo>
                <a:lnTo>
                  <a:pt x="486" y="105"/>
                </a:lnTo>
                <a:lnTo>
                  <a:pt x="497" y="122"/>
                </a:lnTo>
                <a:lnTo>
                  <a:pt x="503" y="143"/>
                </a:lnTo>
                <a:lnTo>
                  <a:pt x="504" y="170"/>
                </a:lnTo>
                <a:lnTo>
                  <a:pt x="504" y="291"/>
                </a:lnTo>
                <a:lnTo>
                  <a:pt x="468" y="291"/>
                </a:lnTo>
                <a:close/>
                <a:moveTo>
                  <a:pt x="625" y="379"/>
                </a:moveTo>
                <a:lnTo>
                  <a:pt x="606" y="377"/>
                </a:lnTo>
                <a:lnTo>
                  <a:pt x="582" y="373"/>
                </a:lnTo>
                <a:lnTo>
                  <a:pt x="554" y="364"/>
                </a:lnTo>
                <a:lnTo>
                  <a:pt x="559" y="331"/>
                </a:lnTo>
                <a:lnTo>
                  <a:pt x="583" y="340"/>
                </a:lnTo>
                <a:lnTo>
                  <a:pt x="606" y="346"/>
                </a:lnTo>
                <a:lnTo>
                  <a:pt x="630" y="349"/>
                </a:lnTo>
                <a:lnTo>
                  <a:pt x="648" y="346"/>
                </a:lnTo>
                <a:lnTo>
                  <a:pt x="663" y="340"/>
                </a:lnTo>
                <a:lnTo>
                  <a:pt x="675" y="331"/>
                </a:lnTo>
                <a:lnTo>
                  <a:pt x="684" y="317"/>
                </a:lnTo>
                <a:lnTo>
                  <a:pt x="689" y="299"/>
                </a:lnTo>
                <a:lnTo>
                  <a:pt x="691" y="279"/>
                </a:lnTo>
                <a:lnTo>
                  <a:pt x="691" y="259"/>
                </a:lnTo>
                <a:lnTo>
                  <a:pt x="690" y="259"/>
                </a:lnTo>
                <a:lnTo>
                  <a:pt x="677" y="273"/>
                </a:lnTo>
                <a:lnTo>
                  <a:pt x="661" y="283"/>
                </a:lnTo>
                <a:lnTo>
                  <a:pt x="643" y="289"/>
                </a:lnTo>
                <a:lnTo>
                  <a:pt x="624" y="291"/>
                </a:lnTo>
                <a:lnTo>
                  <a:pt x="605" y="289"/>
                </a:lnTo>
                <a:lnTo>
                  <a:pt x="587" y="283"/>
                </a:lnTo>
                <a:lnTo>
                  <a:pt x="572" y="273"/>
                </a:lnTo>
                <a:lnTo>
                  <a:pt x="561" y="260"/>
                </a:lnTo>
                <a:lnTo>
                  <a:pt x="549" y="239"/>
                </a:lnTo>
                <a:lnTo>
                  <a:pt x="542" y="217"/>
                </a:lnTo>
                <a:lnTo>
                  <a:pt x="540" y="190"/>
                </a:lnTo>
                <a:lnTo>
                  <a:pt x="542" y="164"/>
                </a:lnTo>
                <a:lnTo>
                  <a:pt x="549" y="139"/>
                </a:lnTo>
                <a:lnTo>
                  <a:pt x="561" y="116"/>
                </a:lnTo>
                <a:lnTo>
                  <a:pt x="573" y="102"/>
                </a:lnTo>
                <a:lnTo>
                  <a:pt x="589" y="92"/>
                </a:lnTo>
                <a:lnTo>
                  <a:pt x="607" y="85"/>
                </a:lnTo>
                <a:lnTo>
                  <a:pt x="627" y="82"/>
                </a:lnTo>
                <a:lnTo>
                  <a:pt x="644" y="84"/>
                </a:lnTo>
                <a:lnTo>
                  <a:pt x="659" y="86"/>
                </a:lnTo>
                <a:lnTo>
                  <a:pt x="669" y="92"/>
                </a:lnTo>
                <a:lnTo>
                  <a:pt x="684" y="103"/>
                </a:lnTo>
                <a:lnTo>
                  <a:pt x="693" y="117"/>
                </a:lnTo>
                <a:lnTo>
                  <a:pt x="693" y="87"/>
                </a:lnTo>
                <a:lnTo>
                  <a:pt x="727" y="87"/>
                </a:lnTo>
                <a:lnTo>
                  <a:pt x="727" y="281"/>
                </a:lnTo>
                <a:lnTo>
                  <a:pt x="726" y="307"/>
                </a:lnTo>
                <a:lnTo>
                  <a:pt x="720" y="328"/>
                </a:lnTo>
                <a:lnTo>
                  <a:pt x="709" y="346"/>
                </a:lnTo>
                <a:lnTo>
                  <a:pt x="695" y="361"/>
                </a:lnTo>
                <a:lnTo>
                  <a:pt x="675" y="370"/>
                </a:lnTo>
                <a:lnTo>
                  <a:pt x="653" y="376"/>
                </a:lnTo>
                <a:lnTo>
                  <a:pt x="625" y="379"/>
                </a:lnTo>
                <a:close/>
                <a:moveTo>
                  <a:pt x="677" y="135"/>
                </a:moveTo>
                <a:lnTo>
                  <a:pt x="666" y="123"/>
                </a:lnTo>
                <a:lnTo>
                  <a:pt x="651" y="115"/>
                </a:lnTo>
                <a:lnTo>
                  <a:pt x="633" y="112"/>
                </a:lnTo>
                <a:lnTo>
                  <a:pt x="617" y="116"/>
                </a:lnTo>
                <a:lnTo>
                  <a:pt x="603" y="124"/>
                </a:lnTo>
                <a:lnTo>
                  <a:pt x="593" y="137"/>
                </a:lnTo>
                <a:lnTo>
                  <a:pt x="582" y="161"/>
                </a:lnTo>
                <a:lnTo>
                  <a:pt x="578" y="188"/>
                </a:lnTo>
                <a:lnTo>
                  <a:pt x="579" y="207"/>
                </a:lnTo>
                <a:lnTo>
                  <a:pt x="585" y="224"/>
                </a:lnTo>
                <a:lnTo>
                  <a:pt x="594" y="238"/>
                </a:lnTo>
                <a:lnTo>
                  <a:pt x="605" y="250"/>
                </a:lnTo>
                <a:lnTo>
                  <a:pt x="618" y="257"/>
                </a:lnTo>
                <a:lnTo>
                  <a:pt x="633" y="260"/>
                </a:lnTo>
                <a:lnTo>
                  <a:pt x="650" y="257"/>
                </a:lnTo>
                <a:lnTo>
                  <a:pt x="663" y="250"/>
                </a:lnTo>
                <a:lnTo>
                  <a:pt x="675" y="239"/>
                </a:lnTo>
                <a:lnTo>
                  <a:pt x="684" y="225"/>
                </a:lnTo>
                <a:lnTo>
                  <a:pt x="689" y="209"/>
                </a:lnTo>
                <a:lnTo>
                  <a:pt x="691" y="191"/>
                </a:lnTo>
                <a:lnTo>
                  <a:pt x="690" y="170"/>
                </a:lnTo>
                <a:lnTo>
                  <a:pt x="685" y="152"/>
                </a:lnTo>
                <a:lnTo>
                  <a:pt x="677" y="135"/>
                </a:lnTo>
                <a:close/>
                <a:moveTo>
                  <a:pt x="799" y="110"/>
                </a:moveTo>
                <a:lnTo>
                  <a:pt x="765" y="110"/>
                </a:lnTo>
                <a:lnTo>
                  <a:pt x="789" y="12"/>
                </a:lnTo>
                <a:lnTo>
                  <a:pt x="833" y="12"/>
                </a:lnTo>
                <a:lnTo>
                  <a:pt x="799" y="110"/>
                </a:lnTo>
                <a:close/>
                <a:moveTo>
                  <a:pt x="880" y="160"/>
                </a:moveTo>
                <a:lnTo>
                  <a:pt x="888" y="164"/>
                </a:lnTo>
                <a:lnTo>
                  <a:pt x="895" y="167"/>
                </a:lnTo>
                <a:lnTo>
                  <a:pt x="902" y="171"/>
                </a:lnTo>
                <a:lnTo>
                  <a:pt x="910" y="176"/>
                </a:lnTo>
                <a:lnTo>
                  <a:pt x="919" y="179"/>
                </a:lnTo>
                <a:lnTo>
                  <a:pt x="927" y="184"/>
                </a:lnTo>
                <a:lnTo>
                  <a:pt x="934" y="189"/>
                </a:lnTo>
                <a:lnTo>
                  <a:pt x="940" y="195"/>
                </a:lnTo>
                <a:lnTo>
                  <a:pt x="944" y="200"/>
                </a:lnTo>
                <a:lnTo>
                  <a:pt x="948" y="205"/>
                </a:lnTo>
                <a:lnTo>
                  <a:pt x="950" y="209"/>
                </a:lnTo>
                <a:lnTo>
                  <a:pt x="952" y="220"/>
                </a:lnTo>
                <a:lnTo>
                  <a:pt x="954" y="232"/>
                </a:lnTo>
                <a:lnTo>
                  <a:pt x="950" y="251"/>
                </a:lnTo>
                <a:lnTo>
                  <a:pt x="944" y="267"/>
                </a:lnTo>
                <a:lnTo>
                  <a:pt x="932" y="279"/>
                </a:lnTo>
                <a:lnTo>
                  <a:pt x="918" y="289"/>
                </a:lnTo>
                <a:lnTo>
                  <a:pt x="902" y="293"/>
                </a:lnTo>
                <a:lnTo>
                  <a:pt x="884" y="295"/>
                </a:lnTo>
                <a:lnTo>
                  <a:pt x="870" y="295"/>
                </a:lnTo>
                <a:lnTo>
                  <a:pt x="856" y="292"/>
                </a:lnTo>
                <a:lnTo>
                  <a:pt x="843" y="289"/>
                </a:lnTo>
                <a:lnTo>
                  <a:pt x="830" y="284"/>
                </a:lnTo>
                <a:lnTo>
                  <a:pt x="831" y="250"/>
                </a:lnTo>
                <a:lnTo>
                  <a:pt x="843" y="256"/>
                </a:lnTo>
                <a:lnTo>
                  <a:pt x="856" y="261"/>
                </a:lnTo>
                <a:lnTo>
                  <a:pt x="868" y="263"/>
                </a:lnTo>
                <a:lnTo>
                  <a:pt x="877" y="265"/>
                </a:lnTo>
                <a:lnTo>
                  <a:pt x="890" y="263"/>
                </a:lnTo>
                <a:lnTo>
                  <a:pt x="902" y="257"/>
                </a:lnTo>
                <a:lnTo>
                  <a:pt x="909" y="253"/>
                </a:lnTo>
                <a:lnTo>
                  <a:pt x="913" y="245"/>
                </a:lnTo>
                <a:lnTo>
                  <a:pt x="914" y="236"/>
                </a:lnTo>
                <a:lnTo>
                  <a:pt x="914" y="229"/>
                </a:lnTo>
                <a:lnTo>
                  <a:pt x="912" y="223"/>
                </a:lnTo>
                <a:lnTo>
                  <a:pt x="907" y="218"/>
                </a:lnTo>
                <a:lnTo>
                  <a:pt x="902" y="213"/>
                </a:lnTo>
                <a:lnTo>
                  <a:pt x="888" y="206"/>
                </a:lnTo>
                <a:lnTo>
                  <a:pt x="872" y="197"/>
                </a:lnTo>
                <a:lnTo>
                  <a:pt x="864" y="193"/>
                </a:lnTo>
                <a:lnTo>
                  <a:pt x="856" y="188"/>
                </a:lnTo>
                <a:lnTo>
                  <a:pt x="849" y="183"/>
                </a:lnTo>
                <a:lnTo>
                  <a:pt x="842" y="177"/>
                </a:lnTo>
                <a:lnTo>
                  <a:pt x="835" y="169"/>
                </a:lnTo>
                <a:lnTo>
                  <a:pt x="830" y="158"/>
                </a:lnTo>
                <a:lnTo>
                  <a:pt x="829" y="145"/>
                </a:lnTo>
                <a:lnTo>
                  <a:pt x="831" y="125"/>
                </a:lnTo>
                <a:lnTo>
                  <a:pt x="837" y="110"/>
                </a:lnTo>
                <a:lnTo>
                  <a:pt x="849" y="98"/>
                </a:lnTo>
                <a:lnTo>
                  <a:pt x="864" y="90"/>
                </a:lnTo>
                <a:lnTo>
                  <a:pt x="879" y="84"/>
                </a:lnTo>
                <a:lnTo>
                  <a:pt x="898" y="82"/>
                </a:lnTo>
                <a:lnTo>
                  <a:pt x="922" y="85"/>
                </a:lnTo>
                <a:lnTo>
                  <a:pt x="944" y="90"/>
                </a:lnTo>
                <a:lnTo>
                  <a:pt x="940" y="122"/>
                </a:lnTo>
                <a:lnTo>
                  <a:pt x="936" y="120"/>
                </a:lnTo>
                <a:lnTo>
                  <a:pt x="930" y="117"/>
                </a:lnTo>
                <a:lnTo>
                  <a:pt x="922" y="115"/>
                </a:lnTo>
                <a:lnTo>
                  <a:pt x="910" y="114"/>
                </a:lnTo>
                <a:lnTo>
                  <a:pt x="902" y="112"/>
                </a:lnTo>
                <a:lnTo>
                  <a:pt x="889" y="114"/>
                </a:lnTo>
                <a:lnTo>
                  <a:pt x="878" y="118"/>
                </a:lnTo>
                <a:lnTo>
                  <a:pt x="873" y="122"/>
                </a:lnTo>
                <a:lnTo>
                  <a:pt x="870" y="127"/>
                </a:lnTo>
                <a:lnTo>
                  <a:pt x="867" y="131"/>
                </a:lnTo>
                <a:lnTo>
                  <a:pt x="867" y="137"/>
                </a:lnTo>
                <a:lnTo>
                  <a:pt x="867" y="142"/>
                </a:lnTo>
                <a:lnTo>
                  <a:pt x="868" y="146"/>
                </a:lnTo>
                <a:lnTo>
                  <a:pt x="871" y="149"/>
                </a:lnTo>
                <a:lnTo>
                  <a:pt x="876" y="155"/>
                </a:lnTo>
                <a:lnTo>
                  <a:pt x="880" y="160"/>
                </a:lnTo>
                <a:close/>
              </a:path>
            </a:pathLst>
          </a:custGeom>
          <a:solidFill>
            <a:srgbClr val="0072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Lst>
  <p:transition>
    <p:fade thruBlk="1"/>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rutiger 55 Roman" pitchFamily="50" charset="0"/>
        </a:defRPr>
      </a:lvl2pPr>
      <a:lvl3pPr algn="ctr" rtl="0" eaLnBrk="0" fontAlgn="base" hangingPunct="0">
        <a:spcBef>
          <a:spcPct val="0"/>
        </a:spcBef>
        <a:spcAft>
          <a:spcPct val="0"/>
        </a:spcAft>
        <a:defRPr sz="4400">
          <a:solidFill>
            <a:schemeClr val="tx1"/>
          </a:solidFill>
          <a:latin typeface="Frutiger 55 Roman" pitchFamily="50" charset="0"/>
        </a:defRPr>
      </a:lvl3pPr>
      <a:lvl4pPr algn="ctr" rtl="0" eaLnBrk="0" fontAlgn="base" hangingPunct="0">
        <a:spcBef>
          <a:spcPct val="0"/>
        </a:spcBef>
        <a:spcAft>
          <a:spcPct val="0"/>
        </a:spcAft>
        <a:defRPr sz="4400">
          <a:solidFill>
            <a:schemeClr val="tx1"/>
          </a:solidFill>
          <a:latin typeface="Frutiger 55 Roman" pitchFamily="50" charset="0"/>
        </a:defRPr>
      </a:lvl4pPr>
      <a:lvl5pPr algn="ctr" rtl="0" eaLnBrk="0" fontAlgn="base" hangingPunct="0">
        <a:spcBef>
          <a:spcPct val="0"/>
        </a:spcBef>
        <a:spcAft>
          <a:spcPct val="0"/>
        </a:spcAft>
        <a:defRPr sz="4400">
          <a:solidFill>
            <a:schemeClr val="tx1"/>
          </a:solidFill>
          <a:latin typeface="Frutiger 55 Roman" pitchFamily="50" charset="0"/>
        </a:defRPr>
      </a:lvl5pPr>
      <a:lvl6pPr marL="457200" algn="ctr" rtl="0" fontAlgn="base">
        <a:spcBef>
          <a:spcPct val="0"/>
        </a:spcBef>
        <a:spcAft>
          <a:spcPct val="0"/>
        </a:spcAft>
        <a:defRPr sz="4400">
          <a:solidFill>
            <a:schemeClr val="tx1"/>
          </a:solidFill>
          <a:latin typeface="Frutiger 55 Roman" pitchFamily="50" charset="0"/>
        </a:defRPr>
      </a:lvl6pPr>
      <a:lvl7pPr marL="914400" algn="ctr" rtl="0" fontAlgn="base">
        <a:spcBef>
          <a:spcPct val="0"/>
        </a:spcBef>
        <a:spcAft>
          <a:spcPct val="0"/>
        </a:spcAft>
        <a:defRPr sz="4400">
          <a:solidFill>
            <a:schemeClr val="tx1"/>
          </a:solidFill>
          <a:latin typeface="Frutiger 55 Roman" pitchFamily="50" charset="0"/>
        </a:defRPr>
      </a:lvl7pPr>
      <a:lvl8pPr marL="1371600" algn="ctr" rtl="0" fontAlgn="base">
        <a:spcBef>
          <a:spcPct val="0"/>
        </a:spcBef>
        <a:spcAft>
          <a:spcPct val="0"/>
        </a:spcAft>
        <a:defRPr sz="4400">
          <a:solidFill>
            <a:schemeClr val="tx1"/>
          </a:solidFill>
          <a:latin typeface="Frutiger 55 Roman" pitchFamily="50" charset="0"/>
        </a:defRPr>
      </a:lvl8pPr>
      <a:lvl9pPr marL="1828800" algn="ctr" rtl="0" fontAlgn="base">
        <a:spcBef>
          <a:spcPct val="0"/>
        </a:spcBef>
        <a:spcAft>
          <a:spcPct val="0"/>
        </a:spcAft>
        <a:defRPr sz="4400">
          <a:solidFill>
            <a:schemeClr val="tx1"/>
          </a:solidFill>
          <a:latin typeface="Frutiger 55 Roman" pitchFamily="50" charset="0"/>
        </a:defRPr>
      </a:lvl9pPr>
    </p:titleStyle>
    <p:bodyStyle>
      <a:lvl1pPr marL="342900" indent="-342900" algn="l" rtl="0" eaLnBrk="0" fontAlgn="base" hangingPunct="0">
        <a:spcBef>
          <a:spcPct val="20000"/>
        </a:spcBef>
        <a:spcAft>
          <a:spcPct val="0"/>
        </a:spcAft>
        <a:buClr>
          <a:srgbClr val="0072C6"/>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72C6"/>
        </a:buClr>
        <a:buChar char="–"/>
        <a:defRPr sz="2800">
          <a:solidFill>
            <a:schemeClr val="tx1"/>
          </a:solidFill>
          <a:latin typeface="+mn-lt"/>
        </a:defRPr>
      </a:lvl2pPr>
      <a:lvl3pPr marL="1143000" indent="-228600" algn="l" rtl="0" eaLnBrk="0" fontAlgn="base" hangingPunct="0">
        <a:spcBef>
          <a:spcPct val="20000"/>
        </a:spcBef>
        <a:spcAft>
          <a:spcPct val="0"/>
        </a:spcAft>
        <a:buClr>
          <a:srgbClr val="0072C6"/>
        </a:buClr>
        <a:buChar char="•"/>
        <a:defRPr sz="2400">
          <a:solidFill>
            <a:schemeClr val="tx1"/>
          </a:solidFill>
          <a:latin typeface="+mn-lt"/>
        </a:defRPr>
      </a:lvl3pPr>
      <a:lvl4pPr marL="1600200" indent="-228600" algn="l" rtl="0" eaLnBrk="0" fontAlgn="base" hangingPunct="0">
        <a:spcBef>
          <a:spcPct val="20000"/>
        </a:spcBef>
        <a:spcAft>
          <a:spcPct val="0"/>
        </a:spcAft>
        <a:buClr>
          <a:srgbClr val="0072C6"/>
        </a:buClr>
        <a:buChar char="–"/>
        <a:defRPr sz="2000">
          <a:solidFill>
            <a:schemeClr val="tx1"/>
          </a:solidFill>
          <a:latin typeface="+mn-lt"/>
        </a:defRPr>
      </a:lvl4pPr>
      <a:lvl5pPr marL="2057400" indent="-228600" algn="l" rtl="0" eaLnBrk="0" fontAlgn="base" hangingPunct="0">
        <a:spcBef>
          <a:spcPct val="20000"/>
        </a:spcBef>
        <a:spcAft>
          <a:spcPct val="0"/>
        </a:spcAft>
        <a:buClr>
          <a:srgbClr val="0072C6"/>
        </a:buClr>
        <a:buChar char="»"/>
        <a:defRPr sz="2000">
          <a:solidFill>
            <a:schemeClr val="tx1"/>
          </a:solidFill>
          <a:latin typeface="+mn-lt"/>
        </a:defRPr>
      </a:lvl5pPr>
      <a:lvl6pPr marL="2514600" indent="-228600" algn="l" rtl="0" fontAlgn="base">
        <a:spcBef>
          <a:spcPct val="20000"/>
        </a:spcBef>
        <a:spcAft>
          <a:spcPct val="0"/>
        </a:spcAft>
        <a:buClr>
          <a:srgbClr val="0072C6"/>
        </a:buClr>
        <a:buChar char="»"/>
        <a:defRPr sz="2000">
          <a:solidFill>
            <a:schemeClr val="tx1"/>
          </a:solidFill>
          <a:latin typeface="+mn-lt"/>
        </a:defRPr>
      </a:lvl6pPr>
      <a:lvl7pPr marL="2971800" indent="-228600" algn="l" rtl="0" fontAlgn="base">
        <a:spcBef>
          <a:spcPct val="20000"/>
        </a:spcBef>
        <a:spcAft>
          <a:spcPct val="0"/>
        </a:spcAft>
        <a:buClr>
          <a:srgbClr val="0072C6"/>
        </a:buClr>
        <a:buChar char="»"/>
        <a:defRPr sz="2000">
          <a:solidFill>
            <a:schemeClr val="tx1"/>
          </a:solidFill>
          <a:latin typeface="+mn-lt"/>
        </a:defRPr>
      </a:lvl7pPr>
      <a:lvl8pPr marL="3429000" indent="-228600" algn="l" rtl="0" fontAlgn="base">
        <a:spcBef>
          <a:spcPct val="20000"/>
        </a:spcBef>
        <a:spcAft>
          <a:spcPct val="0"/>
        </a:spcAft>
        <a:buClr>
          <a:srgbClr val="0072C6"/>
        </a:buClr>
        <a:buChar char="»"/>
        <a:defRPr sz="2000">
          <a:solidFill>
            <a:schemeClr val="tx1"/>
          </a:solidFill>
          <a:latin typeface="+mn-lt"/>
        </a:defRPr>
      </a:lvl8pPr>
      <a:lvl9pPr marL="3886200" indent="-228600" algn="l" rtl="0" fontAlgn="base">
        <a:spcBef>
          <a:spcPct val="20000"/>
        </a:spcBef>
        <a:spcAft>
          <a:spcPct val="0"/>
        </a:spcAft>
        <a:buClr>
          <a:srgbClr val="0072C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box_nhs_blue_hollow">
            <a:extLst>
              <a:ext uri="{FF2B5EF4-FFF2-40B4-BE49-F238E27FC236}">
                <a16:creationId xmlns:a16="http://schemas.microsoft.com/office/drawing/2014/main" id="{C088EF73-0823-2333-9AF9-86B5F12D4F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76913" y="12509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AutoShape 2">
            <a:extLst>
              <a:ext uri="{FF2B5EF4-FFF2-40B4-BE49-F238E27FC236}">
                <a16:creationId xmlns:a16="http://schemas.microsoft.com/office/drawing/2014/main" id="{C54418F0-F1FB-E435-ABA6-1D0AB3C53A4C}"/>
              </a:ext>
            </a:extLst>
          </p:cNvPr>
          <p:cNvSpPr>
            <a:spLocks noChangeArrowheads="1"/>
          </p:cNvSpPr>
          <p:nvPr/>
        </p:nvSpPr>
        <p:spPr bwMode="auto">
          <a:xfrm>
            <a:off x="539750" y="1249363"/>
            <a:ext cx="5070475" cy="4340225"/>
          </a:xfrm>
          <a:prstGeom prst="roundRect">
            <a:avLst>
              <a:gd name="adj" fmla="val 2347"/>
            </a:avLst>
          </a:prstGeom>
          <a:solidFill>
            <a:srgbClr val="00AA9E"/>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a:p>
            <a:pPr algn="ctr" eaLnBrk="1" hangingPunct="1">
              <a:spcBef>
                <a:spcPct val="0"/>
              </a:spcBef>
              <a:buClrTx/>
              <a:buFontTx/>
              <a:buNone/>
            </a:pPr>
            <a:endParaRPr lang="en-US" altLang="en-US" sz="1800">
              <a:solidFill>
                <a:schemeClr val="bg1"/>
              </a:solidFill>
              <a:latin typeface="Arial" panose="020B0604020202020204" pitchFamily="34" charset="0"/>
            </a:endParaRPr>
          </a:p>
        </p:txBody>
      </p:sp>
      <p:sp>
        <p:nvSpPr>
          <p:cNvPr id="4100" name="Rectangle 3">
            <a:extLst>
              <a:ext uri="{FF2B5EF4-FFF2-40B4-BE49-F238E27FC236}">
                <a16:creationId xmlns:a16="http://schemas.microsoft.com/office/drawing/2014/main" id="{126EDAED-F8E4-00E5-5511-902A8F4961B3}"/>
              </a:ext>
            </a:extLst>
          </p:cNvPr>
          <p:cNvSpPr>
            <a:spLocks noGrp="1" noChangeArrowheads="1"/>
          </p:cNvSpPr>
          <p:nvPr>
            <p:ph type="title"/>
          </p:nvPr>
        </p:nvSpPr>
        <p:spPr>
          <a:xfrm>
            <a:off x="685800" y="1931988"/>
            <a:ext cx="4870450" cy="2493962"/>
          </a:xfrm>
        </p:spPr>
        <p:txBody>
          <a:bodyPr/>
          <a:lstStyle/>
          <a:p>
            <a:pPr eaLnBrk="1" hangingPunct="1"/>
            <a:r>
              <a:rPr lang="en-GB" altLang="en-US" dirty="0">
                <a:solidFill>
                  <a:schemeClr val="bg1"/>
                </a:solidFill>
                <a:latin typeface="Calibri" panose="020F0502020204030204" pitchFamily="34" charset="0"/>
                <a:cs typeface="Calibri" panose="020F0502020204030204" pitchFamily="34" charset="0"/>
              </a:rPr>
              <a:t>Safeguarding Children and Medical Neglect</a:t>
            </a:r>
          </a:p>
        </p:txBody>
      </p:sp>
      <p:sp>
        <p:nvSpPr>
          <p:cNvPr id="4101" name="Freeform 7">
            <a:extLst>
              <a:ext uri="{FF2B5EF4-FFF2-40B4-BE49-F238E27FC236}">
                <a16:creationId xmlns:a16="http://schemas.microsoft.com/office/drawing/2014/main" id="{F105B3D3-76B2-82AE-7106-CA8B64000AEC}"/>
              </a:ext>
            </a:extLst>
          </p:cNvPr>
          <p:cNvSpPr>
            <a:spLocks/>
          </p:cNvSpPr>
          <p:nvPr/>
        </p:nvSpPr>
        <p:spPr bwMode="auto">
          <a:xfrm>
            <a:off x="7323138" y="1254125"/>
            <a:ext cx="1311275" cy="1311275"/>
          </a:xfrm>
          <a:custGeom>
            <a:avLst/>
            <a:gdLst>
              <a:gd name="T0" fmla="*/ 0 w 1088"/>
              <a:gd name="T1" fmla="*/ 2147483646 h 1088"/>
              <a:gd name="T2" fmla="*/ 0 w 1088"/>
              <a:gd name="T3" fmla="*/ 2147483646 h 1088"/>
              <a:gd name="T4" fmla="*/ 2147483646 w 1088"/>
              <a:gd name="T5" fmla="*/ 2147483646 h 1088"/>
              <a:gd name="T6" fmla="*/ 2147483646 w 1088"/>
              <a:gd name="T7" fmla="*/ 2147483646 h 1088"/>
              <a:gd name="T8" fmla="*/ 2147483646 w 1088"/>
              <a:gd name="T9" fmla="*/ 2147483646 h 1088"/>
              <a:gd name="T10" fmla="*/ 2147483646 w 1088"/>
              <a:gd name="T11" fmla="*/ 2147483646 h 1088"/>
              <a:gd name="T12" fmla="*/ 2147483646 w 1088"/>
              <a:gd name="T13" fmla="*/ 2147483646 h 1088"/>
              <a:gd name="T14" fmla="*/ 2147483646 w 1088"/>
              <a:gd name="T15" fmla="*/ 2147483646 h 1088"/>
              <a:gd name="T16" fmla="*/ 2147483646 w 1088"/>
              <a:gd name="T17" fmla="*/ 2147483646 h 1088"/>
              <a:gd name="T18" fmla="*/ 2147483646 w 1088"/>
              <a:gd name="T19" fmla="*/ 2147483646 h 1088"/>
              <a:gd name="T20" fmla="*/ 2147483646 w 1088"/>
              <a:gd name="T21" fmla="*/ 2147483646 h 1088"/>
              <a:gd name="T22" fmla="*/ 2147483646 w 1088"/>
              <a:gd name="T23" fmla="*/ 2147483646 h 1088"/>
              <a:gd name="T24" fmla="*/ 2147483646 w 1088"/>
              <a:gd name="T25" fmla="*/ 2147483646 h 1088"/>
              <a:gd name="T26" fmla="*/ 2147483646 w 1088"/>
              <a:gd name="T27" fmla="*/ 2147483646 h 1088"/>
              <a:gd name="T28" fmla="*/ 2147483646 w 1088"/>
              <a:gd name="T29" fmla="*/ 2147483646 h 1088"/>
              <a:gd name="T30" fmla="*/ 2147483646 w 1088"/>
              <a:gd name="T31" fmla="*/ 2147483646 h 1088"/>
              <a:gd name="T32" fmla="*/ 2147483646 w 1088"/>
              <a:gd name="T33" fmla="*/ 2147483646 h 1088"/>
              <a:gd name="T34" fmla="*/ 2147483646 w 1088"/>
              <a:gd name="T35" fmla="*/ 2147483646 h 1088"/>
              <a:gd name="T36" fmla="*/ 2147483646 w 1088"/>
              <a:gd name="T37" fmla="*/ 0 h 1088"/>
              <a:gd name="T38" fmla="*/ 2147483646 w 1088"/>
              <a:gd name="T39" fmla="*/ 0 h 1088"/>
              <a:gd name="T40" fmla="*/ 2147483646 w 1088"/>
              <a:gd name="T41" fmla="*/ 2147483646 h 1088"/>
              <a:gd name="T42" fmla="*/ 2147483646 w 1088"/>
              <a:gd name="T43" fmla="*/ 2147483646 h 1088"/>
              <a:gd name="T44" fmla="*/ 2147483646 w 1088"/>
              <a:gd name="T45" fmla="*/ 2147483646 h 1088"/>
              <a:gd name="T46" fmla="*/ 2147483646 w 1088"/>
              <a:gd name="T47" fmla="*/ 2147483646 h 1088"/>
              <a:gd name="T48" fmla="*/ 0 w 1088"/>
              <a:gd name="T49" fmla="*/ 2147483646 h 1088"/>
              <a:gd name="T50" fmla="*/ 0 w 1088"/>
              <a:gd name="T51" fmla="*/ 2147483646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4102" name="AutoShape 9">
            <a:extLst>
              <a:ext uri="{FF2B5EF4-FFF2-40B4-BE49-F238E27FC236}">
                <a16:creationId xmlns:a16="http://schemas.microsoft.com/office/drawing/2014/main" id="{FFB45D19-63FF-4682-E205-08BE4DB33840}"/>
              </a:ext>
            </a:extLst>
          </p:cNvPr>
          <p:cNvGrpSpPr>
            <a:grpSpLocks/>
          </p:cNvGrpSpPr>
          <p:nvPr/>
        </p:nvGrpSpPr>
        <p:grpSpPr bwMode="auto">
          <a:xfrm>
            <a:off x="5778500" y="2730500"/>
            <a:ext cx="2857500" cy="2870200"/>
            <a:chOff x="3640" y="1720"/>
            <a:chExt cx="1800" cy="1808"/>
          </a:xfrm>
        </p:grpSpPr>
        <p:pic>
          <p:nvPicPr>
            <p:cNvPr id="4107" name="AutoShape 9">
              <a:extLst>
                <a:ext uri="{FF2B5EF4-FFF2-40B4-BE49-F238E27FC236}">
                  <a16:creationId xmlns:a16="http://schemas.microsoft.com/office/drawing/2014/main" id="{4AEFB63F-8940-9E88-0F16-25F85B73FDF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0" y="1720"/>
              <a:ext cx="1800" cy="1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Text Box 6">
              <a:extLst>
                <a:ext uri="{FF2B5EF4-FFF2-40B4-BE49-F238E27FC236}">
                  <a16:creationId xmlns:a16="http://schemas.microsoft.com/office/drawing/2014/main" id="{EAFF55B2-286A-51D1-3B79-7FC1E7615A3D}"/>
                </a:ext>
              </a:extLst>
            </p:cNvPr>
            <p:cNvSpPr txBox="1">
              <a:spLocks noChangeArrowheads="1"/>
            </p:cNvSpPr>
            <p:nvPr/>
          </p:nvSpPr>
          <p:spPr bwMode="auto">
            <a:xfrm>
              <a:off x="3664" y="1746"/>
              <a:ext cx="1750" cy="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0"/>
                </a:spcBef>
                <a:buClrTx/>
                <a:buFontTx/>
                <a:buNone/>
              </a:pPr>
              <a:endParaRPr lang="en-US" altLang="en-US" sz="1800">
                <a:latin typeface="Arial" panose="020B0604020202020204" pitchFamily="34" charset="0"/>
              </a:endParaRPr>
            </a:p>
          </p:txBody>
        </p:sp>
      </p:grpSp>
      <p:sp>
        <p:nvSpPr>
          <p:cNvPr id="4103" name="Rectangle 10">
            <a:extLst>
              <a:ext uri="{FF2B5EF4-FFF2-40B4-BE49-F238E27FC236}">
                <a16:creationId xmlns:a16="http://schemas.microsoft.com/office/drawing/2014/main" id="{F5D35D18-4F3B-FEC3-FB5E-7D77C8A051B9}"/>
              </a:ext>
            </a:extLst>
          </p:cNvPr>
          <p:cNvSpPr>
            <a:spLocks noChangeArrowheads="1"/>
          </p:cNvSpPr>
          <p:nvPr/>
        </p:nvSpPr>
        <p:spPr bwMode="auto">
          <a:xfrm>
            <a:off x="690563" y="3714750"/>
            <a:ext cx="487045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buFontTx/>
              <a:buNone/>
            </a:pPr>
            <a:endParaRPr lang="en-GB" altLang="en-US">
              <a:solidFill>
                <a:schemeClr val="bg1"/>
              </a:solidFill>
            </a:endParaRPr>
          </a:p>
        </p:txBody>
      </p:sp>
      <p:sp>
        <p:nvSpPr>
          <p:cNvPr id="4104" name="Text Box 12">
            <a:extLst>
              <a:ext uri="{FF2B5EF4-FFF2-40B4-BE49-F238E27FC236}">
                <a16:creationId xmlns:a16="http://schemas.microsoft.com/office/drawing/2014/main" id="{684A8480-9BE9-8DDF-37E0-B717128262EF}"/>
              </a:ext>
            </a:extLst>
          </p:cNvPr>
          <p:cNvSpPr txBox="1">
            <a:spLocks noChangeArrowheads="1"/>
          </p:cNvSpPr>
          <p:nvPr/>
        </p:nvSpPr>
        <p:spPr bwMode="auto">
          <a:xfrm>
            <a:off x="4572000" y="0"/>
            <a:ext cx="4176713" cy="366713"/>
          </a:xfrm>
          <a:prstGeom prst="rect">
            <a:avLst/>
          </a:prstGeom>
          <a:noFill/>
          <a:ln>
            <a:noFill/>
          </a:ln>
          <a:effectLst/>
          <a:extLst>
            <a:ext uri="{909E8E84-426E-40DD-AFC4-6F175D3DCCD1}">
              <a14:hiddenFill xmlns:a14="http://schemas.microsoft.com/office/drawing/2010/main">
                <a:solidFill>
                  <a:srgbClr val="0072C6">
                    <a:alpha val="25098"/>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50000"/>
              </a:spcBef>
              <a:buClrTx/>
              <a:buFontTx/>
              <a:buNone/>
            </a:pPr>
            <a:endParaRPr lang="en-US" altLang="en-US" sz="1800">
              <a:latin typeface="Arial" panose="020B0604020202020204" pitchFamily="34" charset="0"/>
            </a:endParaRPr>
          </a:p>
        </p:txBody>
      </p:sp>
      <p:pic>
        <p:nvPicPr>
          <p:cNvPr id="4105" name="Picture 19" descr="KHP_M_oneline_descriptor_strapline_hr_CMYK">
            <a:extLst>
              <a:ext uri="{FF2B5EF4-FFF2-40B4-BE49-F238E27FC236}">
                <a16:creationId xmlns:a16="http://schemas.microsoft.com/office/drawing/2014/main" id="{CC7343CD-F7AA-ABC9-3E47-FFD6CA1E58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38" y="5835650"/>
            <a:ext cx="811212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a:extLst>
              <a:ext uri="{FF2B5EF4-FFF2-40B4-BE49-F238E27FC236}">
                <a16:creationId xmlns:a16="http://schemas.microsoft.com/office/drawing/2014/main" id="{E5FE7160-C389-ACD8-CF7F-700500623CC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13575" y="128588"/>
            <a:ext cx="202247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075" y="2833971"/>
            <a:ext cx="6462389" cy="994172"/>
          </a:xfrm>
        </p:spPr>
        <p:txBody>
          <a:bodyPr/>
          <a:lstStyle/>
          <a:p>
            <a:r>
              <a:rPr lang="en-GB" dirty="0"/>
              <a:t>Neglect in Adolescents….</a:t>
            </a:r>
          </a:p>
        </p:txBody>
      </p:sp>
    </p:spTree>
    <p:extLst>
      <p:ext uri="{BB962C8B-B14F-4D97-AF65-F5344CB8AC3E}">
        <p14:creationId xmlns:p14="http://schemas.microsoft.com/office/powerpoint/2010/main" val="387539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ADE4D-6492-433D-9D0A-9F8016E168A7}"/>
              </a:ext>
            </a:extLst>
          </p:cNvPr>
          <p:cNvSpPr>
            <a:spLocks noGrp="1"/>
          </p:cNvSpPr>
          <p:nvPr>
            <p:ph type="title"/>
          </p:nvPr>
        </p:nvSpPr>
        <p:spPr>
          <a:xfrm>
            <a:off x="468313" y="10292"/>
            <a:ext cx="8229600" cy="882650"/>
          </a:xfrm>
        </p:spPr>
        <p:txBody>
          <a:bodyPr/>
          <a:lstStyle/>
          <a:p>
            <a:r>
              <a:rPr lang="en-US" dirty="0">
                <a:solidFill>
                  <a:schemeClr val="bg1"/>
                </a:solidFill>
              </a:rPr>
              <a:t>Adolescent safeguarding</a:t>
            </a:r>
            <a:endParaRPr lang="en-GB" dirty="0">
              <a:solidFill>
                <a:schemeClr val="bg1"/>
              </a:solidFill>
            </a:endParaRPr>
          </a:p>
        </p:txBody>
      </p:sp>
      <p:sp>
        <p:nvSpPr>
          <p:cNvPr id="5" name="Isosceles Triangle 4">
            <a:extLst>
              <a:ext uri="{FF2B5EF4-FFF2-40B4-BE49-F238E27FC236}">
                <a16:creationId xmlns:a16="http://schemas.microsoft.com/office/drawing/2014/main" id="{6D580595-0046-4A49-A3B6-228567F122D9}"/>
              </a:ext>
            </a:extLst>
          </p:cNvPr>
          <p:cNvSpPr/>
          <p:nvPr/>
        </p:nvSpPr>
        <p:spPr>
          <a:xfrm rot="5400000">
            <a:off x="7520" y="849732"/>
            <a:ext cx="628650" cy="643690"/>
          </a:xfrm>
          <a:prstGeom prst="triangle">
            <a:avLst>
              <a:gd name="adj" fmla="val 46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Diagram 7">
            <a:extLst>
              <a:ext uri="{FF2B5EF4-FFF2-40B4-BE49-F238E27FC236}">
                <a16:creationId xmlns:a16="http://schemas.microsoft.com/office/drawing/2014/main" id="{B2D595EC-1E69-4028-832F-EA7C71D2F86A}"/>
              </a:ext>
            </a:extLst>
          </p:cNvPr>
          <p:cNvGraphicFramePr/>
          <p:nvPr/>
        </p:nvGraphicFramePr>
        <p:xfrm>
          <a:off x="426720" y="1874520"/>
          <a:ext cx="4145280" cy="3760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ubtitle 2">
            <a:extLst>
              <a:ext uri="{FF2B5EF4-FFF2-40B4-BE49-F238E27FC236}">
                <a16:creationId xmlns:a16="http://schemas.microsoft.com/office/drawing/2014/main" id="{55DAF38E-DF0D-443C-A960-97FD322F5306}"/>
              </a:ext>
            </a:extLst>
          </p:cNvPr>
          <p:cNvSpPr txBox="1">
            <a:spLocks/>
          </p:cNvSpPr>
          <p:nvPr/>
        </p:nvSpPr>
        <p:spPr>
          <a:xfrm>
            <a:off x="1920240" y="3211666"/>
            <a:ext cx="1165860" cy="1086653"/>
          </a:xfrm>
          <a:prstGeom prst="rect">
            <a:avLst/>
          </a:prstGeom>
        </p:spPr>
        <p:txBody>
          <a:bodyPr anchor="ctr">
            <a:noAutofit/>
          </a:bodyPr>
          <a:lstStyle>
            <a:lvl1pPr marL="228600" indent="-228600" algn="l" defTabSz="914400" rtl="0" eaLnBrk="1" latinLnBrk="0" hangingPunct="1">
              <a:lnSpc>
                <a:spcPct val="100000"/>
              </a:lnSpc>
              <a:spcBef>
                <a:spcPts val="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b="1" dirty="0"/>
              <a:t>Teens in Hospital</a:t>
            </a:r>
          </a:p>
        </p:txBody>
      </p:sp>
      <p:sp>
        <p:nvSpPr>
          <p:cNvPr id="13" name="TextBox 12">
            <a:extLst>
              <a:ext uri="{FF2B5EF4-FFF2-40B4-BE49-F238E27FC236}">
                <a16:creationId xmlns:a16="http://schemas.microsoft.com/office/drawing/2014/main" id="{F14E43F9-4B60-49AE-A733-EDD6D6497792}"/>
              </a:ext>
            </a:extLst>
          </p:cNvPr>
          <p:cNvSpPr txBox="1"/>
          <p:nvPr/>
        </p:nvSpPr>
        <p:spPr>
          <a:xfrm>
            <a:off x="4773930" y="923187"/>
            <a:ext cx="3627120" cy="3693319"/>
          </a:xfrm>
          <a:prstGeom prst="rect">
            <a:avLst/>
          </a:prstGeom>
          <a:noFill/>
        </p:spPr>
        <p:txBody>
          <a:bodyPr wrap="square">
            <a:spAutoFit/>
          </a:bodyPr>
          <a:lstStyle/>
          <a:p>
            <a:r>
              <a:rPr lang="en-US" b="1" dirty="0">
                <a:solidFill>
                  <a:schemeClr val="tx2"/>
                </a:solidFill>
              </a:rPr>
              <a:t>Risk assessments</a:t>
            </a:r>
          </a:p>
          <a:p>
            <a:endParaRPr lang="en-US" b="1" dirty="0">
              <a:solidFill>
                <a:schemeClr val="tx2"/>
              </a:solidFill>
            </a:endParaRPr>
          </a:p>
          <a:p>
            <a:r>
              <a:rPr lang="en-US" b="1" dirty="0">
                <a:solidFill>
                  <a:schemeClr val="tx2"/>
                </a:solidFill>
              </a:rPr>
              <a:t>You can find the risk assessment on the Safeguarding Children intranet page. </a:t>
            </a:r>
          </a:p>
          <a:p>
            <a:endParaRPr lang="en-US" b="1" dirty="0">
              <a:solidFill>
                <a:schemeClr val="tx2"/>
              </a:solidFill>
            </a:endParaRPr>
          </a:p>
          <a:p>
            <a:r>
              <a:rPr lang="en-US" b="1" dirty="0">
                <a:solidFill>
                  <a:schemeClr val="tx2"/>
                </a:solidFill>
              </a:rPr>
              <a:t>H</a:t>
            </a:r>
            <a:r>
              <a:rPr lang="en-US" dirty="0">
                <a:solidFill>
                  <a:schemeClr val="tx2"/>
                </a:solidFill>
              </a:rPr>
              <a:t> – home</a:t>
            </a:r>
          </a:p>
          <a:p>
            <a:r>
              <a:rPr lang="en-US" b="1" dirty="0">
                <a:solidFill>
                  <a:schemeClr val="tx2"/>
                </a:solidFill>
              </a:rPr>
              <a:t>E</a:t>
            </a:r>
            <a:r>
              <a:rPr lang="en-US" dirty="0">
                <a:solidFill>
                  <a:schemeClr val="tx2"/>
                </a:solidFill>
              </a:rPr>
              <a:t> – education</a:t>
            </a:r>
          </a:p>
          <a:p>
            <a:r>
              <a:rPr lang="en-US" b="1" dirty="0">
                <a:solidFill>
                  <a:schemeClr val="tx2"/>
                </a:solidFill>
              </a:rPr>
              <a:t>A</a:t>
            </a:r>
            <a:r>
              <a:rPr lang="en-US" dirty="0">
                <a:solidFill>
                  <a:schemeClr val="tx2"/>
                </a:solidFill>
              </a:rPr>
              <a:t> – activities</a:t>
            </a:r>
          </a:p>
          <a:p>
            <a:r>
              <a:rPr lang="en-US" b="1" dirty="0">
                <a:solidFill>
                  <a:schemeClr val="tx2"/>
                </a:solidFill>
              </a:rPr>
              <a:t>D</a:t>
            </a:r>
            <a:r>
              <a:rPr lang="en-US" dirty="0">
                <a:solidFill>
                  <a:schemeClr val="tx2"/>
                </a:solidFill>
              </a:rPr>
              <a:t> – depression /suicide</a:t>
            </a:r>
          </a:p>
          <a:p>
            <a:r>
              <a:rPr lang="en-US" b="1" dirty="0">
                <a:solidFill>
                  <a:schemeClr val="tx2"/>
                </a:solidFill>
              </a:rPr>
              <a:t>D</a:t>
            </a:r>
            <a:r>
              <a:rPr lang="en-US" dirty="0">
                <a:solidFill>
                  <a:schemeClr val="tx2"/>
                </a:solidFill>
              </a:rPr>
              <a:t> – drugs/Alcohol</a:t>
            </a:r>
          </a:p>
          <a:p>
            <a:r>
              <a:rPr lang="en-US" b="1" dirty="0">
                <a:solidFill>
                  <a:schemeClr val="tx2"/>
                </a:solidFill>
              </a:rPr>
              <a:t>S</a:t>
            </a:r>
            <a:r>
              <a:rPr lang="en-US" dirty="0">
                <a:solidFill>
                  <a:schemeClr val="tx2"/>
                </a:solidFill>
              </a:rPr>
              <a:t> – sexual activity</a:t>
            </a:r>
          </a:p>
        </p:txBody>
      </p:sp>
      <p:sp>
        <p:nvSpPr>
          <p:cNvPr id="14" name="TextBox 13">
            <a:extLst>
              <a:ext uri="{FF2B5EF4-FFF2-40B4-BE49-F238E27FC236}">
                <a16:creationId xmlns:a16="http://schemas.microsoft.com/office/drawing/2014/main" id="{B014A17B-7DB3-425C-8CDC-D32485646DC4}"/>
              </a:ext>
            </a:extLst>
          </p:cNvPr>
          <p:cNvSpPr txBox="1"/>
          <p:nvPr/>
        </p:nvSpPr>
        <p:spPr>
          <a:xfrm>
            <a:off x="4773930" y="4778618"/>
            <a:ext cx="4093344" cy="1200329"/>
          </a:xfrm>
          <a:prstGeom prst="rect">
            <a:avLst/>
          </a:prstGeom>
          <a:noFill/>
        </p:spPr>
        <p:txBody>
          <a:bodyPr wrap="square">
            <a:spAutoFit/>
          </a:bodyPr>
          <a:lstStyle/>
          <a:p>
            <a:r>
              <a:rPr lang="en-US" dirty="0">
                <a:solidFill>
                  <a:schemeClr val="tx2"/>
                </a:solidFill>
              </a:rPr>
              <a:t>Speak about 5 years time.</a:t>
            </a:r>
          </a:p>
          <a:p>
            <a:endParaRPr lang="en-US" dirty="0">
              <a:solidFill>
                <a:schemeClr val="tx2"/>
              </a:solidFill>
            </a:endParaRPr>
          </a:p>
          <a:p>
            <a:r>
              <a:rPr lang="en-US" dirty="0">
                <a:solidFill>
                  <a:schemeClr val="tx2"/>
                </a:solidFill>
              </a:rPr>
              <a:t>Complete more than once, if applicable.</a:t>
            </a:r>
          </a:p>
        </p:txBody>
      </p:sp>
    </p:spTree>
    <p:extLst>
      <p:ext uri="{BB962C8B-B14F-4D97-AF65-F5344CB8AC3E}">
        <p14:creationId xmlns:p14="http://schemas.microsoft.com/office/powerpoint/2010/main" val="236588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0C52-A060-461A-A981-4B02B82A3808}"/>
              </a:ext>
            </a:extLst>
          </p:cNvPr>
          <p:cNvSpPr>
            <a:spLocks noGrp="1"/>
          </p:cNvSpPr>
          <p:nvPr>
            <p:ph type="title"/>
          </p:nvPr>
        </p:nvSpPr>
        <p:spPr>
          <a:xfrm>
            <a:off x="482846" y="2639"/>
            <a:ext cx="8229600" cy="882650"/>
          </a:xfrm>
        </p:spPr>
        <p:txBody>
          <a:bodyPr/>
          <a:lstStyle/>
          <a:p>
            <a:r>
              <a:rPr lang="en-US" dirty="0">
                <a:solidFill>
                  <a:schemeClr val="bg1"/>
                </a:solidFill>
              </a:rPr>
              <a:t>Case Study</a:t>
            </a:r>
            <a:endParaRPr lang="en-GB" dirty="0">
              <a:solidFill>
                <a:schemeClr val="bg1"/>
              </a:solidFill>
            </a:endParaRPr>
          </a:p>
        </p:txBody>
      </p:sp>
      <p:sp>
        <p:nvSpPr>
          <p:cNvPr id="3" name="Text Placeholder 2">
            <a:extLst>
              <a:ext uri="{FF2B5EF4-FFF2-40B4-BE49-F238E27FC236}">
                <a16:creationId xmlns:a16="http://schemas.microsoft.com/office/drawing/2014/main" id="{82FCC21A-8C78-4B52-9F0D-E278A23B8631}"/>
              </a:ext>
            </a:extLst>
          </p:cNvPr>
          <p:cNvSpPr>
            <a:spLocks noGrp="1"/>
          </p:cNvSpPr>
          <p:nvPr>
            <p:ph type="body" sz="quarter" idx="10"/>
          </p:nvPr>
        </p:nvSpPr>
        <p:spPr>
          <a:xfrm>
            <a:off x="628650" y="1340768"/>
            <a:ext cx="8343900" cy="5328592"/>
          </a:xfrm>
        </p:spPr>
        <p:txBody>
          <a:bodyPr>
            <a:noAutofit/>
          </a:bodyPr>
          <a:lstStyle/>
          <a:p>
            <a:pPr marL="0" indent="0">
              <a:buNone/>
            </a:pPr>
            <a:r>
              <a:rPr lang="en-GB" sz="1600" b="1" dirty="0"/>
              <a:t>Summary of case:</a:t>
            </a:r>
          </a:p>
          <a:p>
            <a:r>
              <a:rPr lang="en-GB" sz="1600" dirty="0"/>
              <a:t>12yr old boy who was diagnosed with type 1 diabetes and is under our specialist diabetes team. </a:t>
            </a:r>
          </a:p>
          <a:p>
            <a:r>
              <a:rPr lang="en-GB" sz="1600" dirty="0"/>
              <a:t>He has been admitted to us on one occasion (9days) and subsequently seen in outpatients on a number of occasions. </a:t>
            </a:r>
          </a:p>
          <a:p>
            <a:endParaRPr lang="en-GB" sz="1600" dirty="0"/>
          </a:p>
          <a:p>
            <a:pPr marL="0" indent="0">
              <a:buNone/>
            </a:pPr>
            <a:r>
              <a:rPr lang="en-GB" sz="1600" b="1" dirty="0"/>
              <a:t>Social </a:t>
            </a:r>
            <a:r>
              <a:rPr lang="en-GB" sz="1600" b="1" dirty="0" err="1"/>
              <a:t>Hx</a:t>
            </a:r>
            <a:r>
              <a:rPr lang="en-GB" sz="1600" b="1" dirty="0"/>
              <a:t>:</a:t>
            </a:r>
          </a:p>
          <a:p>
            <a:r>
              <a:rPr lang="en-GB" sz="1600" dirty="0"/>
              <a:t>Moved around different boroughs and addresses and is currently under our. He has again moved location to another LA without the appropriate transfers of care being made due to mother not preparing and providing us with key information. </a:t>
            </a:r>
          </a:p>
          <a:p>
            <a:r>
              <a:rPr lang="en-GB" sz="1600" dirty="0"/>
              <a:t>Lives with mother alone, no siblings or other vulnerable people living in the household. </a:t>
            </a:r>
          </a:p>
          <a:p>
            <a:r>
              <a:rPr lang="en-GB" sz="1600" dirty="0"/>
              <a:t>Disclosures of various traumas made by mother in a variety of meetings. </a:t>
            </a:r>
          </a:p>
          <a:p>
            <a:r>
              <a:rPr lang="en-GB" sz="1600" dirty="0"/>
              <a:t>Mother is known to police for a variety of concern and child has been previously open to different social care assessments. </a:t>
            </a:r>
          </a:p>
          <a:p>
            <a:r>
              <a:rPr lang="en-GB" sz="1600" dirty="0"/>
              <a:t>Father is not present in meetings but is referred to by child’s mother as 'Mr. P' in meetings. It is still unclear as to his involvement and I have not seen him during admission or in meetings. We are aware from of domestic abuse concerns previously. </a:t>
            </a:r>
          </a:p>
        </p:txBody>
      </p:sp>
      <p:sp>
        <p:nvSpPr>
          <p:cNvPr id="4" name="Isosceles Triangle 3">
            <a:extLst>
              <a:ext uri="{FF2B5EF4-FFF2-40B4-BE49-F238E27FC236}">
                <a16:creationId xmlns:a16="http://schemas.microsoft.com/office/drawing/2014/main" id="{D2BA69C7-30CF-4E01-951E-CB5A1915B486}"/>
              </a:ext>
            </a:extLst>
          </p:cNvPr>
          <p:cNvSpPr/>
          <p:nvPr/>
        </p:nvSpPr>
        <p:spPr>
          <a:xfrm rot="5400000">
            <a:off x="7520" y="849732"/>
            <a:ext cx="628650" cy="643690"/>
          </a:xfrm>
          <a:prstGeom prst="triangle">
            <a:avLst>
              <a:gd name="adj" fmla="val 464"/>
            </a:avLst>
          </a:prstGeom>
          <a:solidFill>
            <a:srgbClr val="009639"/>
          </a:solidFill>
          <a:ln>
            <a:solidFill>
              <a:srgbClr val="009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6094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0C52-A060-461A-A981-4B02B82A3808}"/>
              </a:ext>
            </a:extLst>
          </p:cNvPr>
          <p:cNvSpPr>
            <a:spLocks noGrp="1"/>
          </p:cNvSpPr>
          <p:nvPr>
            <p:ph type="title"/>
          </p:nvPr>
        </p:nvSpPr>
        <p:spPr>
          <a:xfrm>
            <a:off x="321845" y="0"/>
            <a:ext cx="8229600" cy="882650"/>
          </a:xfrm>
        </p:spPr>
        <p:txBody>
          <a:bodyPr>
            <a:normAutofit/>
          </a:bodyPr>
          <a:lstStyle/>
          <a:p>
            <a:r>
              <a:rPr lang="en-US" dirty="0"/>
              <a:t>Other key features…</a:t>
            </a:r>
            <a:endParaRPr lang="en-GB" dirty="0"/>
          </a:p>
        </p:txBody>
      </p:sp>
      <p:sp>
        <p:nvSpPr>
          <p:cNvPr id="4" name="Isosceles Triangle 3">
            <a:extLst>
              <a:ext uri="{FF2B5EF4-FFF2-40B4-BE49-F238E27FC236}">
                <a16:creationId xmlns:a16="http://schemas.microsoft.com/office/drawing/2014/main" id="{D2BA69C7-30CF-4E01-951E-CB5A1915B486}"/>
              </a:ext>
            </a:extLst>
          </p:cNvPr>
          <p:cNvSpPr/>
          <p:nvPr/>
        </p:nvSpPr>
        <p:spPr>
          <a:xfrm rot="5400000">
            <a:off x="7520" y="849732"/>
            <a:ext cx="628650" cy="643690"/>
          </a:xfrm>
          <a:prstGeom prst="triangle">
            <a:avLst>
              <a:gd name="adj" fmla="val 464"/>
            </a:avLst>
          </a:prstGeom>
          <a:solidFill>
            <a:srgbClr val="009639"/>
          </a:solidFill>
          <a:ln>
            <a:solidFill>
              <a:srgbClr val="009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Speech Bubble: Rectangle with Corners Rounded 4">
            <a:extLst>
              <a:ext uri="{FF2B5EF4-FFF2-40B4-BE49-F238E27FC236}">
                <a16:creationId xmlns:a16="http://schemas.microsoft.com/office/drawing/2014/main" id="{E20038CA-2B9C-4D88-A600-2FF06FA2BCA6}"/>
              </a:ext>
            </a:extLst>
          </p:cNvPr>
          <p:cNvSpPr/>
          <p:nvPr/>
        </p:nvSpPr>
        <p:spPr>
          <a:xfrm>
            <a:off x="6228184" y="5667187"/>
            <a:ext cx="2915816" cy="821601"/>
          </a:xfrm>
          <a:prstGeom prst="wedgeRoundRectCallout">
            <a:avLst>
              <a:gd name="adj1" fmla="val -44776"/>
              <a:gd name="adj2" fmla="val 686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12F86E4-5ED3-40ED-9F0F-831C7E5871D2}"/>
              </a:ext>
            </a:extLst>
          </p:cNvPr>
          <p:cNvSpPr txBox="1"/>
          <p:nvPr/>
        </p:nvSpPr>
        <p:spPr>
          <a:xfrm>
            <a:off x="6303839" y="5667187"/>
            <a:ext cx="2563435" cy="577081"/>
          </a:xfrm>
          <a:prstGeom prst="rect">
            <a:avLst/>
          </a:prstGeom>
          <a:noFill/>
        </p:spPr>
        <p:txBody>
          <a:bodyPr wrap="square" rtlCol="0">
            <a:spAutoFit/>
          </a:bodyPr>
          <a:lstStyle/>
          <a:p>
            <a:pPr algn="ctr"/>
            <a:r>
              <a:rPr lang="en-US" sz="1050" dirty="0"/>
              <a:t>What should you do if you suspect that someone is a victim of any of this type of abuse?</a:t>
            </a:r>
            <a:endParaRPr lang="en-GB" sz="1050" dirty="0"/>
          </a:p>
        </p:txBody>
      </p:sp>
      <p:sp>
        <p:nvSpPr>
          <p:cNvPr id="7" name="Text Placeholder 6"/>
          <p:cNvSpPr>
            <a:spLocks noGrp="1"/>
          </p:cNvSpPr>
          <p:nvPr>
            <p:ph type="body" sz="quarter" idx="10"/>
          </p:nvPr>
        </p:nvSpPr>
        <p:spPr>
          <a:xfrm>
            <a:off x="468695" y="1124744"/>
            <a:ext cx="8238624" cy="4174122"/>
          </a:xfrm>
        </p:spPr>
        <p:txBody>
          <a:bodyPr>
            <a:noAutofit/>
          </a:bodyPr>
          <a:lstStyle/>
          <a:p>
            <a:r>
              <a:rPr lang="en-GB" sz="1600" dirty="0"/>
              <a:t>Last HbA1C was HbA1c 69 </a:t>
            </a:r>
            <a:r>
              <a:rPr lang="en-GB" sz="1600" dirty="0" err="1"/>
              <a:t>mmol</a:t>
            </a:r>
            <a:r>
              <a:rPr lang="en-GB" sz="1600" dirty="0"/>
              <a:t>/mol. The national average in England and Wales is 61mmol/mol. In our observations most young people in the first year of diagnosis have a value between 48 and 61 </a:t>
            </a:r>
            <a:r>
              <a:rPr lang="en-GB" sz="1600" dirty="0" err="1"/>
              <a:t>mmol</a:t>
            </a:r>
            <a:r>
              <a:rPr lang="en-GB" sz="1600" dirty="0"/>
              <a:t>/mol. </a:t>
            </a:r>
          </a:p>
          <a:p>
            <a:r>
              <a:rPr lang="en-GB" sz="1600" dirty="0"/>
              <a:t>Was due for a repeat of this marker and was not brought to this appointment. Health therefore have no update on this, or his blood glucose levels which continues to be of grave concern, given his last abnormal reading. </a:t>
            </a:r>
          </a:p>
          <a:p>
            <a:r>
              <a:rPr lang="en-GB" sz="1600" dirty="0"/>
              <a:t>Police have had to attend to support access to his insulin as mother was withholding it. </a:t>
            </a:r>
          </a:p>
          <a:p>
            <a:r>
              <a:rPr lang="en-GB" sz="1600" dirty="0"/>
              <a:t>Non-attendance of his recent outpatient appointments</a:t>
            </a:r>
          </a:p>
          <a:p>
            <a:r>
              <a:rPr lang="en-GB" sz="1600" dirty="0"/>
              <a:t>Mother does not continuously believe in his diabetes diagnosis, and has sent solicitor's letters to the Trust refusing treatment recommended by specialist health professionals. </a:t>
            </a:r>
          </a:p>
          <a:p>
            <a:r>
              <a:rPr lang="en-GB" sz="1600" dirty="0"/>
              <a:t>Mother's denial is not of a reasonable person, and her views are extreme in nature (thinking we are wanting to put a monitoring chip in, experiment on her child </a:t>
            </a:r>
            <a:r>
              <a:rPr lang="en-GB" sz="1600" dirty="0" err="1"/>
              <a:t>etc</a:t>
            </a:r>
            <a:r>
              <a:rPr lang="en-GB" sz="1600" dirty="0"/>
              <a:t>).</a:t>
            </a:r>
          </a:p>
          <a:p>
            <a:r>
              <a:rPr lang="en-GB" sz="1600" dirty="0"/>
              <a:t>Mother's research is not evidence based and again extreme in nature. No mental health diagnosis at present. </a:t>
            </a:r>
          </a:p>
          <a:p>
            <a:r>
              <a:rPr lang="en-GB" sz="1600" dirty="0"/>
              <a:t>Mother's aggression towards Trust staff. </a:t>
            </a:r>
          </a:p>
          <a:p>
            <a:r>
              <a:rPr lang="en-GB" sz="1600" dirty="0"/>
              <a:t>Mother has moved out of his borough with no transfer arranged for his health, education or social care follow ups. </a:t>
            </a:r>
          </a:p>
        </p:txBody>
      </p:sp>
    </p:spTree>
    <p:extLst>
      <p:ext uri="{BB962C8B-B14F-4D97-AF65-F5344CB8AC3E}">
        <p14:creationId xmlns:p14="http://schemas.microsoft.com/office/powerpoint/2010/main" val="394683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673"/>
            <a:ext cx="8229600" cy="882650"/>
          </a:xfrm>
        </p:spPr>
        <p:txBody>
          <a:bodyPr/>
          <a:lstStyle/>
          <a:p>
            <a:r>
              <a:rPr lang="en-GB" dirty="0">
                <a:solidFill>
                  <a:schemeClr val="bg1"/>
                </a:solidFill>
              </a:rPr>
              <a:t>Escalation of the Case</a:t>
            </a:r>
          </a:p>
        </p:txBody>
      </p:sp>
      <p:sp>
        <p:nvSpPr>
          <p:cNvPr id="3" name="Text Placeholder 2"/>
          <p:cNvSpPr>
            <a:spLocks noGrp="1"/>
          </p:cNvSpPr>
          <p:nvPr>
            <p:ph type="body" sz="quarter" idx="10"/>
          </p:nvPr>
        </p:nvSpPr>
        <p:spPr/>
        <p:txBody>
          <a:bodyPr>
            <a:normAutofit/>
          </a:bodyPr>
          <a:lstStyle/>
          <a:p>
            <a:r>
              <a:rPr lang="en-GB" sz="1350" dirty="0"/>
              <a:t>This case is currently under sec 47 investigation with police and social care under the </a:t>
            </a:r>
            <a:r>
              <a:rPr lang="en-GB" sz="1350" dirty="0" err="1"/>
              <a:t>Childrens</a:t>
            </a:r>
            <a:r>
              <a:rPr lang="en-GB" sz="1350" dirty="0"/>
              <a:t> Act. </a:t>
            </a:r>
          </a:p>
          <a:p>
            <a:pPr marL="0" indent="0">
              <a:buNone/>
            </a:pPr>
            <a:endParaRPr lang="en-GB" sz="1350" dirty="0"/>
          </a:p>
          <a:p>
            <a:r>
              <a:rPr lang="en-GB" sz="1350" dirty="0"/>
              <a:t>Child was placed under a CP Plan with LA </a:t>
            </a:r>
          </a:p>
          <a:p>
            <a:pPr marL="0" indent="0">
              <a:buNone/>
            </a:pPr>
            <a:endParaRPr lang="en-GB" sz="1350" dirty="0"/>
          </a:p>
          <a:p>
            <a:r>
              <a:rPr lang="en-GB" sz="1350" dirty="0"/>
              <a:t>Child was a Missing Person for a significant period of time. There is no reason to stop another move occurring from current location</a:t>
            </a:r>
          </a:p>
          <a:p>
            <a:pPr marL="0" indent="0">
              <a:buNone/>
            </a:pPr>
            <a:endParaRPr lang="en-GB" sz="1350" dirty="0"/>
          </a:p>
          <a:p>
            <a:r>
              <a:rPr lang="en-GB" sz="1350" dirty="0"/>
              <a:t>Despite the above child remained not having an appropriate health assessment of his diabetes (which is still a relatively new diagnosis)</a:t>
            </a:r>
          </a:p>
          <a:p>
            <a:pPr marL="0" indent="0">
              <a:buNone/>
            </a:pPr>
            <a:endParaRPr lang="en-GB" sz="1350" dirty="0"/>
          </a:p>
          <a:p>
            <a:r>
              <a:rPr lang="en-GB" sz="1350" dirty="0"/>
              <a:t>At this point a number of  strategy meetings occurred, legal planning meetings and other CP meetings and still he has not progressed to having appropriate health professional assessment or access to his specialist health team. </a:t>
            </a:r>
          </a:p>
        </p:txBody>
      </p:sp>
    </p:spTree>
    <p:extLst>
      <p:ext uri="{BB962C8B-B14F-4D97-AF65-F5344CB8AC3E}">
        <p14:creationId xmlns:p14="http://schemas.microsoft.com/office/powerpoint/2010/main" val="2226485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36" y="0"/>
            <a:ext cx="8229600" cy="882650"/>
          </a:xfrm>
        </p:spPr>
        <p:txBody>
          <a:bodyPr/>
          <a:lstStyle/>
          <a:p>
            <a:r>
              <a:rPr lang="en-GB" dirty="0">
                <a:solidFill>
                  <a:schemeClr val="bg1"/>
                </a:solidFill>
              </a:rPr>
              <a:t>Summary of Concerns</a:t>
            </a:r>
          </a:p>
        </p:txBody>
      </p:sp>
      <p:sp>
        <p:nvSpPr>
          <p:cNvPr id="3" name="Text Placeholder 2"/>
          <p:cNvSpPr>
            <a:spLocks noGrp="1"/>
          </p:cNvSpPr>
          <p:nvPr>
            <p:ph type="body" sz="quarter" idx="10"/>
          </p:nvPr>
        </p:nvSpPr>
        <p:spPr>
          <a:xfrm>
            <a:off x="628650" y="1412776"/>
            <a:ext cx="8238624" cy="4586971"/>
          </a:xfrm>
        </p:spPr>
        <p:txBody>
          <a:bodyPr/>
          <a:lstStyle/>
          <a:p>
            <a:r>
              <a:rPr lang="en-GB" sz="2000" dirty="0"/>
              <a:t>Child is at risk of significant harm if his health needs continue to not being met. </a:t>
            </a:r>
          </a:p>
          <a:p>
            <a:endParaRPr lang="en-GB" sz="2000" dirty="0"/>
          </a:p>
          <a:p>
            <a:r>
              <a:rPr lang="en-GB" sz="2000" dirty="0"/>
              <a:t>Child is at further risk of disappearing from professionals viewpoint due to his history demonstrating relocations and mother has changed her named on several occasions. </a:t>
            </a:r>
          </a:p>
          <a:p>
            <a:endParaRPr lang="en-GB" sz="2000" dirty="0"/>
          </a:p>
          <a:p>
            <a:r>
              <a:rPr lang="en-GB" sz="2000" dirty="0"/>
              <a:t>Child is out of education</a:t>
            </a:r>
          </a:p>
          <a:p>
            <a:endParaRPr lang="en-GB" dirty="0"/>
          </a:p>
        </p:txBody>
      </p:sp>
    </p:spTree>
    <p:extLst>
      <p:ext uri="{BB962C8B-B14F-4D97-AF65-F5344CB8AC3E}">
        <p14:creationId xmlns:p14="http://schemas.microsoft.com/office/powerpoint/2010/main" val="158519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7724"/>
            <a:ext cx="8229600" cy="882650"/>
          </a:xfrm>
        </p:spPr>
        <p:txBody>
          <a:bodyPr/>
          <a:lstStyle/>
          <a:p>
            <a:r>
              <a:rPr lang="en-GB" dirty="0">
                <a:solidFill>
                  <a:schemeClr val="bg1"/>
                </a:solidFill>
              </a:rPr>
              <a:t>Preparation of Cases</a:t>
            </a:r>
            <a:r>
              <a:rPr lang="en-GB" dirty="0"/>
              <a:t>	</a:t>
            </a:r>
          </a:p>
        </p:txBody>
      </p:sp>
      <p:sp>
        <p:nvSpPr>
          <p:cNvPr id="3" name="Text Placeholder 2"/>
          <p:cNvSpPr>
            <a:spLocks noGrp="1"/>
          </p:cNvSpPr>
          <p:nvPr>
            <p:ph type="body" sz="quarter" idx="10"/>
          </p:nvPr>
        </p:nvSpPr>
        <p:spPr>
          <a:xfrm>
            <a:off x="628650" y="1268760"/>
            <a:ext cx="8238624" cy="4730987"/>
          </a:xfrm>
        </p:spPr>
        <p:txBody>
          <a:bodyPr/>
          <a:lstStyle/>
          <a:p>
            <a:r>
              <a:rPr lang="en-GB" sz="2000" dirty="0"/>
              <a:t>Chronology</a:t>
            </a:r>
          </a:p>
          <a:p>
            <a:r>
              <a:rPr lang="en-GB" sz="2000" dirty="0"/>
              <a:t>Reasonable steps taken to refer, engage and coordinate</a:t>
            </a:r>
          </a:p>
          <a:p>
            <a:r>
              <a:rPr lang="en-GB" sz="2000" dirty="0"/>
              <a:t>Share information</a:t>
            </a:r>
          </a:p>
          <a:p>
            <a:r>
              <a:rPr lang="en-GB" sz="2000" dirty="0"/>
              <a:t>Speak with Safeguarding lead at practice </a:t>
            </a:r>
          </a:p>
          <a:p>
            <a:r>
              <a:rPr lang="en-GB" sz="2000" dirty="0"/>
              <a:t>Discuss with your designated doctor</a:t>
            </a:r>
          </a:p>
          <a:p>
            <a:r>
              <a:rPr lang="en-GB" sz="2000" dirty="0"/>
              <a:t>GP National Network</a:t>
            </a:r>
          </a:p>
          <a:p>
            <a:r>
              <a:rPr lang="en-GB" sz="2000" dirty="0"/>
              <a:t>May lead to professional meetings, strategy dep on risk. </a:t>
            </a:r>
          </a:p>
          <a:p>
            <a:r>
              <a:rPr lang="en-GB" sz="2000" dirty="0"/>
              <a:t>Never give up when challenging</a:t>
            </a:r>
          </a:p>
        </p:txBody>
      </p:sp>
    </p:spTree>
    <p:extLst>
      <p:ext uri="{BB962C8B-B14F-4D97-AF65-F5344CB8AC3E}">
        <p14:creationId xmlns:p14="http://schemas.microsoft.com/office/powerpoint/2010/main" val="1177842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67" y="3025762"/>
            <a:ext cx="6462389" cy="994172"/>
          </a:xfrm>
        </p:spPr>
        <p:txBody>
          <a:bodyPr/>
          <a:lstStyle/>
          <a:p>
            <a:r>
              <a:rPr lang="en-GB" dirty="0"/>
              <a:t>Questions???</a:t>
            </a:r>
          </a:p>
        </p:txBody>
      </p:sp>
    </p:spTree>
    <p:extLst>
      <p:ext uri="{BB962C8B-B14F-4D97-AF65-F5344CB8AC3E}">
        <p14:creationId xmlns:p14="http://schemas.microsoft.com/office/powerpoint/2010/main" val="292357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0F798-6C95-4579-B1CD-2D36020582BE}"/>
              </a:ext>
            </a:extLst>
          </p:cNvPr>
          <p:cNvSpPr>
            <a:spLocks noGrp="1"/>
          </p:cNvSpPr>
          <p:nvPr>
            <p:ph type="title"/>
          </p:nvPr>
        </p:nvSpPr>
        <p:spPr>
          <a:xfrm>
            <a:off x="323528" y="13656"/>
            <a:ext cx="8229600" cy="882650"/>
          </a:xfrm>
        </p:spPr>
        <p:txBody>
          <a:bodyPr/>
          <a:lstStyle/>
          <a:p>
            <a:r>
              <a:rPr lang="en-GB" dirty="0">
                <a:solidFill>
                  <a:schemeClr val="bg1"/>
                </a:solidFill>
              </a:rPr>
              <a:t>Overview</a:t>
            </a:r>
          </a:p>
        </p:txBody>
      </p:sp>
      <p:sp>
        <p:nvSpPr>
          <p:cNvPr id="3" name="Text Placeholder 2">
            <a:extLst>
              <a:ext uri="{FF2B5EF4-FFF2-40B4-BE49-F238E27FC236}">
                <a16:creationId xmlns:a16="http://schemas.microsoft.com/office/drawing/2014/main" id="{7EB724FA-7D50-423B-BA04-3A8A48906C90}"/>
              </a:ext>
            </a:extLst>
          </p:cNvPr>
          <p:cNvSpPr>
            <a:spLocks noGrp="1"/>
          </p:cNvSpPr>
          <p:nvPr>
            <p:ph type="body" sz="quarter" idx="10"/>
          </p:nvPr>
        </p:nvSpPr>
        <p:spPr>
          <a:xfrm>
            <a:off x="703124" y="2245680"/>
            <a:ext cx="7850004" cy="3130592"/>
          </a:xfrm>
        </p:spPr>
        <p:txBody>
          <a:bodyPr/>
          <a:lstStyle/>
          <a:p>
            <a:r>
              <a:rPr lang="en-GB" dirty="0"/>
              <a:t>Introduction</a:t>
            </a:r>
          </a:p>
          <a:p>
            <a:r>
              <a:rPr lang="en-GB" dirty="0"/>
              <a:t>Neglect</a:t>
            </a:r>
          </a:p>
          <a:p>
            <a:r>
              <a:rPr lang="en-GB" dirty="0"/>
              <a:t>Medical Neglect </a:t>
            </a:r>
          </a:p>
          <a:p>
            <a:r>
              <a:rPr lang="en-GB" dirty="0"/>
              <a:t>Scenario</a:t>
            </a:r>
          </a:p>
          <a:p>
            <a:r>
              <a:rPr lang="en-GB" dirty="0"/>
              <a:t>Case Study</a:t>
            </a:r>
          </a:p>
          <a:p>
            <a:r>
              <a:rPr lang="en-GB" dirty="0"/>
              <a:t>Preparation and Responsibilities</a:t>
            </a:r>
          </a:p>
        </p:txBody>
      </p:sp>
    </p:spTree>
    <p:extLst>
      <p:ext uri="{BB962C8B-B14F-4D97-AF65-F5344CB8AC3E}">
        <p14:creationId xmlns:p14="http://schemas.microsoft.com/office/powerpoint/2010/main" val="241911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8313" y="10809"/>
            <a:ext cx="8229600" cy="882650"/>
          </a:xfrm>
        </p:spPr>
        <p:txBody>
          <a:bodyPr/>
          <a:lstStyle/>
          <a:p>
            <a:r>
              <a:rPr lang="en-GB" sz="3600" dirty="0">
                <a:solidFill>
                  <a:schemeClr val="bg1"/>
                </a:solidFill>
                <a:latin typeface="Calibri Light" panose="020F0302020204030204" pitchFamily="34" charset="0"/>
                <a:cs typeface="Calibri Light" panose="020F0302020204030204" pitchFamily="34" charset="0"/>
              </a:rPr>
              <a:t>Child Abuse Deaths UK</a:t>
            </a:r>
          </a:p>
        </p:txBody>
      </p:sp>
      <p:sp>
        <p:nvSpPr>
          <p:cNvPr id="4" name="Content Placeholder 3"/>
          <p:cNvSpPr>
            <a:spLocks noGrp="1"/>
          </p:cNvSpPr>
          <p:nvPr>
            <p:ph idx="1"/>
          </p:nvPr>
        </p:nvSpPr>
        <p:spPr>
          <a:xfrm>
            <a:off x="468313" y="1556792"/>
            <a:ext cx="8229600" cy="4608512"/>
          </a:xfrm>
        </p:spPr>
        <p:txBody>
          <a:bodyPr/>
          <a:lstStyle/>
          <a:p>
            <a:pPr>
              <a:defRPr/>
            </a:pPr>
            <a:r>
              <a:rPr lang="en-US" sz="2400" dirty="0">
                <a:latin typeface="Calibri Light" panose="020F0302020204030204" pitchFamily="34" charset="0"/>
                <a:cs typeface="Calibri Light" panose="020F0302020204030204" pitchFamily="34" charset="0"/>
              </a:rPr>
              <a:t>An average of 58 child deaths by assault or undetermined intent in a year (last 5years)</a:t>
            </a:r>
          </a:p>
          <a:p>
            <a:pPr>
              <a:defRPr/>
            </a:pPr>
            <a:r>
              <a:rPr lang="en-US" sz="2400" dirty="0">
                <a:latin typeface="Calibri Light" panose="020F0302020204030204" pitchFamily="34" charset="0"/>
                <a:cs typeface="Calibri Light" panose="020F0302020204030204" pitchFamily="34" charset="0"/>
              </a:rPr>
              <a:t>On average, at least one child is killed a week in the UK.</a:t>
            </a:r>
          </a:p>
          <a:p>
            <a:pPr>
              <a:defRPr/>
            </a:pPr>
            <a:r>
              <a:rPr lang="en-US" sz="2400" dirty="0">
                <a:latin typeface="Calibri Light" panose="020F0302020204030204" pitchFamily="34" charset="0"/>
                <a:cs typeface="Calibri Light" panose="020F0302020204030204" pitchFamily="34" charset="0"/>
              </a:rPr>
              <a:t> Most likely age group to be killed by another person is under one year, followed by 16 to 24year olds. </a:t>
            </a:r>
          </a:p>
          <a:p>
            <a:pPr>
              <a:defRPr/>
            </a:pPr>
            <a:r>
              <a:rPr lang="en-US" sz="2400" dirty="0">
                <a:latin typeface="Calibri Light" panose="020F0302020204030204" pitchFamily="34" charset="0"/>
                <a:cs typeface="Calibri Light" panose="020F0302020204030204" pitchFamily="34" charset="0"/>
              </a:rPr>
              <a:t>Most commonly caused by the child’s parent or step-parent; adolescent deaths are more commonly caused by a stranger, friend or acquaintance</a:t>
            </a:r>
          </a:p>
          <a:p>
            <a:pPr>
              <a:defRPr/>
            </a:pPr>
            <a:endParaRPr lang="en-US" sz="2400" dirty="0">
              <a:latin typeface="Calibri Light" panose="020F0302020204030204" pitchFamily="34" charset="0"/>
              <a:cs typeface="Calibri Light" panose="020F0302020204030204" pitchFamily="34" charset="0"/>
            </a:endParaRPr>
          </a:p>
          <a:p>
            <a:pPr marL="0" indent="0">
              <a:buFontTx/>
              <a:buNone/>
              <a:defRPr/>
            </a:pPr>
            <a:r>
              <a:rPr lang="en-GB" sz="2400" i="1" dirty="0">
                <a:latin typeface="Calibri Light" panose="020F0302020204030204" pitchFamily="34" charset="0"/>
                <a:cs typeface="Calibri Light" panose="020F0302020204030204" pitchFamily="34" charset="0"/>
              </a:rPr>
              <a:t>National Society for Prevention of cruelty to Children (NSPCC) </a:t>
            </a:r>
          </a:p>
          <a:p>
            <a:pPr marL="0" indent="0">
              <a:buFontTx/>
              <a:buNone/>
              <a:defRPr/>
            </a:pPr>
            <a:r>
              <a:rPr lang="en-GB" sz="2400" i="1" dirty="0">
                <a:latin typeface="Calibri Light" panose="020F0302020204030204" pitchFamily="34" charset="0"/>
                <a:cs typeface="Calibri Light" panose="020F0302020204030204" pitchFamily="34" charset="0"/>
              </a:rPr>
              <a:t>2021</a:t>
            </a:r>
            <a:endParaRPr lang="en-US" sz="2400" dirty="0">
              <a:latin typeface="Calibri Light" panose="020F0302020204030204" pitchFamily="34" charset="0"/>
              <a:cs typeface="Calibri Light" panose="020F0302020204030204" pitchFamily="34" charset="0"/>
            </a:endParaRPr>
          </a:p>
          <a:p>
            <a:endParaRPr lang="en-GB" dirty="0"/>
          </a:p>
        </p:txBody>
      </p:sp>
    </p:spTree>
    <p:extLst>
      <p:ext uri="{BB962C8B-B14F-4D97-AF65-F5344CB8AC3E}">
        <p14:creationId xmlns:p14="http://schemas.microsoft.com/office/powerpoint/2010/main" val="210090140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313" y="2420888"/>
            <a:ext cx="8229600" cy="882650"/>
          </a:xfrm>
        </p:spPr>
        <p:txBody>
          <a:bodyPr/>
          <a:lstStyle/>
          <a:p>
            <a:r>
              <a:rPr lang="en-GB" b="1" dirty="0">
                <a:latin typeface="Calibri Light" panose="020F0302020204030204" pitchFamily="34" charset="0"/>
                <a:cs typeface="Calibri Light" panose="020F0302020204030204" pitchFamily="34" charset="0"/>
              </a:rPr>
              <a:t>Neglect</a:t>
            </a:r>
          </a:p>
        </p:txBody>
      </p:sp>
    </p:spTree>
    <p:extLst>
      <p:ext uri="{BB962C8B-B14F-4D97-AF65-F5344CB8AC3E}">
        <p14:creationId xmlns:p14="http://schemas.microsoft.com/office/powerpoint/2010/main" val="67238957"/>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3F04-D404-4862-876D-9A4C5754F893}"/>
              </a:ext>
            </a:extLst>
          </p:cNvPr>
          <p:cNvSpPr>
            <a:spLocks noGrp="1"/>
          </p:cNvSpPr>
          <p:nvPr>
            <p:ph type="title"/>
          </p:nvPr>
        </p:nvSpPr>
        <p:spPr>
          <a:xfrm>
            <a:off x="323528" y="0"/>
            <a:ext cx="8229600" cy="882650"/>
          </a:xfrm>
        </p:spPr>
        <p:txBody>
          <a:bodyPr>
            <a:normAutofit/>
          </a:bodyPr>
          <a:lstStyle/>
          <a:p>
            <a:r>
              <a:rPr lang="en-US" dirty="0">
                <a:solidFill>
                  <a:schemeClr val="bg1"/>
                </a:solidFill>
              </a:rPr>
              <a:t>Definition….</a:t>
            </a:r>
            <a:endParaRPr lang="en-GB" dirty="0">
              <a:solidFill>
                <a:schemeClr val="bg1"/>
              </a:solidFill>
            </a:endParaRPr>
          </a:p>
        </p:txBody>
      </p:sp>
      <p:sp>
        <p:nvSpPr>
          <p:cNvPr id="3" name="Text Placeholder 2">
            <a:extLst>
              <a:ext uri="{FF2B5EF4-FFF2-40B4-BE49-F238E27FC236}">
                <a16:creationId xmlns:a16="http://schemas.microsoft.com/office/drawing/2014/main" id="{8571D673-B30D-4CD5-A96A-C5BDCBCA7BCB}"/>
              </a:ext>
            </a:extLst>
          </p:cNvPr>
          <p:cNvSpPr>
            <a:spLocks noGrp="1"/>
          </p:cNvSpPr>
          <p:nvPr>
            <p:ph type="body" sz="quarter" idx="10"/>
          </p:nvPr>
        </p:nvSpPr>
        <p:spPr>
          <a:xfrm>
            <a:off x="628650" y="1700808"/>
            <a:ext cx="8238624" cy="3218819"/>
          </a:xfrm>
        </p:spPr>
        <p:txBody>
          <a:bodyPr/>
          <a:lstStyle/>
          <a:p>
            <a:pPr marL="0" indent="0">
              <a:buNone/>
            </a:pPr>
            <a:r>
              <a:rPr lang="en-GB" i="1" dirty="0"/>
              <a:t>“</a:t>
            </a:r>
            <a:r>
              <a:rPr lang="en-GB" sz="2400" i="1" dirty="0"/>
              <a:t>Neglect is the ongoing failure to meet a child's basic needs and the most common form of child abuse2. A child might be left hungry or dirty, or without proper clothing, shelter, supervision or health care. This can put children and young people in danger. And it can also have long term effects on their physical and mental wellbeing</a:t>
            </a:r>
            <a:r>
              <a:rPr lang="en-GB" sz="2400" dirty="0"/>
              <a:t>.”</a:t>
            </a:r>
          </a:p>
          <a:p>
            <a:pPr marL="0" indent="0">
              <a:buNone/>
            </a:pPr>
            <a:endParaRPr lang="en-GB" dirty="0"/>
          </a:p>
          <a:p>
            <a:pPr marL="0" indent="0">
              <a:buNone/>
            </a:pPr>
            <a:r>
              <a:rPr lang="en-GB" dirty="0"/>
              <a:t>NSPCC, 2022</a:t>
            </a:r>
          </a:p>
        </p:txBody>
      </p:sp>
    </p:spTree>
    <p:extLst>
      <p:ext uri="{BB962C8B-B14F-4D97-AF65-F5344CB8AC3E}">
        <p14:creationId xmlns:p14="http://schemas.microsoft.com/office/powerpoint/2010/main" val="130378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639" y="2845594"/>
            <a:ext cx="6462389" cy="994172"/>
          </a:xfrm>
        </p:spPr>
        <p:txBody>
          <a:bodyPr/>
          <a:lstStyle/>
          <a:p>
            <a:r>
              <a:rPr lang="en-GB" dirty="0"/>
              <a:t>What is medical neglect…?</a:t>
            </a:r>
          </a:p>
        </p:txBody>
      </p:sp>
    </p:spTree>
    <p:extLst>
      <p:ext uri="{BB962C8B-B14F-4D97-AF65-F5344CB8AC3E}">
        <p14:creationId xmlns:p14="http://schemas.microsoft.com/office/powerpoint/2010/main" val="325857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6707"/>
            <a:ext cx="8229600" cy="882650"/>
          </a:xfrm>
        </p:spPr>
        <p:txBody>
          <a:bodyPr/>
          <a:lstStyle/>
          <a:p>
            <a:r>
              <a:rPr lang="en-GB" dirty="0">
                <a:solidFill>
                  <a:schemeClr val="bg1"/>
                </a:solidFill>
              </a:rPr>
              <a:t>Definition…</a:t>
            </a:r>
            <a:r>
              <a:rPr lang="en-GB" dirty="0"/>
              <a:t>	</a:t>
            </a:r>
          </a:p>
        </p:txBody>
      </p:sp>
      <p:sp>
        <p:nvSpPr>
          <p:cNvPr id="3" name="Text Placeholder 2"/>
          <p:cNvSpPr>
            <a:spLocks noGrp="1"/>
          </p:cNvSpPr>
          <p:nvPr>
            <p:ph type="body" sz="quarter" idx="10"/>
          </p:nvPr>
        </p:nvSpPr>
        <p:spPr/>
        <p:txBody>
          <a:bodyPr/>
          <a:lstStyle/>
          <a:p>
            <a:pPr marL="0" indent="0">
              <a:buNone/>
            </a:pPr>
            <a:r>
              <a:rPr lang="en-GB" dirty="0"/>
              <a:t>“</a:t>
            </a:r>
            <a:r>
              <a:rPr lang="en-GB" i="1" dirty="0"/>
              <a:t>A child isn't given proper health care or allowed to access health care. </a:t>
            </a:r>
          </a:p>
          <a:p>
            <a:pPr marL="0" indent="0">
              <a:buNone/>
            </a:pPr>
            <a:endParaRPr lang="en-GB" i="1" dirty="0"/>
          </a:p>
          <a:p>
            <a:pPr marL="0" indent="0">
              <a:buNone/>
            </a:pPr>
            <a:r>
              <a:rPr lang="en-GB" i="1" dirty="0"/>
              <a:t>This includes dental care and refusing or ignoring medical recommendations.”</a:t>
            </a:r>
          </a:p>
        </p:txBody>
      </p:sp>
    </p:spTree>
    <p:extLst>
      <p:ext uri="{BB962C8B-B14F-4D97-AF65-F5344CB8AC3E}">
        <p14:creationId xmlns:p14="http://schemas.microsoft.com/office/powerpoint/2010/main" val="73237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882650"/>
          </a:xfrm>
        </p:spPr>
        <p:txBody>
          <a:bodyPr/>
          <a:lstStyle/>
          <a:p>
            <a:r>
              <a:rPr lang="en-GB" dirty="0">
                <a:solidFill>
                  <a:schemeClr val="bg1"/>
                </a:solidFill>
              </a:rPr>
              <a:t>Cases Seen…22/23</a:t>
            </a:r>
          </a:p>
        </p:txBody>
      </p:sp>
      <p:sp>
        <p:nvSpPr>
          <p:cNvPr id="3" name="Text Placeholder 2"/>
          <p:cNvSpPr>
            <a:spLocks noGrp="1"/>
          </p:cNvSpPr>
          <p:nvPr>
            <p:ph type="body" sz="quarter" idx="10"/>
          </p:nvPr>
        </p:nvSpPr>
        <p:spPr>
          <a:xfrm>
            <a:off x="628650" y="1628800"/>
            <a:ext cx="8238624" cy="4169963"/>
          </a:xfrm>
        </p:spPr>
        <p:txBody>
          <a:bodyPr/>
          <a:lstStyle/>
          <a:p>
            <a:r>
              <a:rPr lang="en-GB" dirty="0"/>
              <a:t>Neglect in specialist paediatrics – diabetes, asthma, CF, HIV</a:t>
            </a:r>
          </a:p>
          <a:p>
            <a:endParaRPr lang="en-GB" dirty="0"/>
          </a:p>
          <a:p>
            <a:r>
              <a:rPr lang="en-GB" dirty="0"/>
              <a:t>Was not Brought to appointments</a:t>
            </a:r>
          </a:p>
          <a:p>
            <a:endParaRPr lang="en-GB" dirty="0"/>
          </a:p>
          <a:p>
            <a:r>
              <a:rPr lang="en-GB" dirty="0"/>
              <a:t>Not listening to specialist advice</a:t>
            </a:r>
          </a:p>
        </p:txBody>
      </p:sp>
    </p:spTree>
    <p:extLst>
      <p:ext uri="{BB962C8B-B14F-4D97-AF65-F5344CB8AC3E}">
        <p14:creationId xmlns:p14="http://schemas.microsoft.com/office/powerpoint/2010/main" val="3782471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0C52-A060-461A-A981-4B02B82A3808}"/>
              </a:ext>
            </a:extLst>
          </p:cNvPr>
          <p:cNvSpPr>
            <a:spLocks noGrp="1"/>
          </p:cNvSpPr>
          <p:nvPr>
            <p:ph type="title"/>
          </p:nvPr>
        </p:nvSpPr>
        <p:spPr>
          <a:xfrm>
            <a:off x="335582" y="76204"/>
            <a:ext cx="8229600" cy="882650"/>
          </a:xfrm>
        </p:spPr>
        <p:txBody>
          <a:bodyPr/>
          <a:lstStyle/>
          <a:p>
            <a:r>
              <a:rPr lang="en-US" dirty="0">
                <a:solidFill>
                  <a:schemeClr val="bg1"/>
                </a:solidFill>
              </a:rPr>
              <a:t>Scenario</a:t>
            </a:r>
            <a:endParaRPr lang="en-GB" dirty="0">
              <a:solidFill>
                <a:schemeClr val="bg1"/>
              </a:solidFill>
            </a:endParaRPr>
          </a:p>
        </p:txBody>
      </p:sp>
      <p:sp>
        <p:nvSpPr>
          <p:cNvPr id="4" name="Isosceles Triangle 3">
            <a:extLst>
              <a:ext uri="{FF2B5EF4-FFF2-40B4-BE49-F238E27FC236}">
                <a16:creationId xmlns:a16="http://schemas.microsoft.com/office/drawing/2014/main" id="{D2BA69C7-30CF-4E01-951E-CB5A1915B486}"/>
              </a:ext>
            </a:extLst>
          </p:cNvPr>
          <p:cNvSpPr/>
          <p:nvPr/>
        </p:nvSpPr>
        <p:spPr>
          <a:xfrm rot="5400000">
            <a:off x="7520" y="849732"/>
            <a:ext cx="628650" cy="643690"/>
          </a:xfrm>
          <a:prstGeom prst="triangle">
            <a:avLst>
              <a:gd name="adj" fmla="val 464"/>
            </a:avLst>
          </a:prstGeom>
          <a:solidFill>
            <a:srgbClr val="009639"/>
          </a:solidFill>
          <a:ln>
            <a:solidFill>
              <a:srgbClr val="009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 Placeholder 5"/>
          <p:cNvSpPr>
            <a:spLocks noGrp="1"/>
          </p:cNvSpPr>
          <p:nvPr>
            <p:ph type="body" sz="quarter" idx="10"/>
          </p:nvPr>
        </p:nvSpPr>
        <p:spPr/>
        <p:txBody>
          <a:bodyPr>
            <a:normAutofit fontScale="77500" lnSpcReduction="20000"/>
          </a:bodyPr>
          <a:lstStyle/>
          <a:p>
            <a:pPr marL="0" indent="0">
              <a:buNone/>
            </a:pPr>
            <a:r>
              <a:rPr lang="en-GB" dirty="0"/>
              <a:t>Mother, Liz presents to your practice with her three children - Adam, Anne and Nathan (3, 2 and 1) saying that they are homeless and she does not know what to do.  </a:t>
            </a:r>
          </a:p>
          <a:p>
            <a:pPr marL="0" indent="0">
              <a:buNone/>
            </a:pPr>
            <a:br>
              <a:rPr lang="en-GB" dirty="0"/>
            </a:br>
            <a:r>
              <a:rPr lang="en-GB" dirty="0"/>
              <a:t>They have attended your practice previously, so she knew where the hospital was and knew that someone there might be able to help her.</a:t>
            </a:r>
            <a:br>
              <a:rPr lang="en-GB" dirty="0"/>
            </a:br>
            <a:r>
              <a:rPr lang="en-GB" dirty="0"/>
              <a:t>They have slept overnight in department.</a:t>
            </a:r>
            <a:br>
              <a:rPr lang="en-GB" dirty="0"/>
            </a:br>
            <a:br>
              <a:rPr lang="en-GB" dirty="0"/>
            </a:br>
            <a:r>
              <a:rPr lang="en-GB" dirty="0"/>
              <a:t>Liz says that they have a social worker who is supposed to be helping them with housing, but she doesn’t feel she is getting any help at all.</a:t>
            </a:r>
          </a:p>
          <a:p>
            <a:pPr marL="0" indent="0">
              <a:buNone/>
            </a:pPr>
            <a:endParaRPr lang="en-GB" dirty="0"/>
          </a:p>
          <a:p>
            <a:endParaRPr lang="en-GB" dirty="0"/>
          </a:p>
        </p:txBody>
      </p:sp>
    </p:spTree>
    <p:extLst>
      <p:ext uri="{BB962C8B-B14F-4D97-AF65-F5344CB8AC3E}">
        <p14:creationId xmlns:p14="http://schemas.microsoft.com/office/powerpoint/2010/main" val="26633991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55 Roman"/>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0CAFA1ECB24D448879E308FF9A4BB7" ma:contentTypeVersion="11" ma:contentTypeDescription="Create a new document." ma:contentTypeScope="" ma:versionID="8b16e0f596ca44c70cde43e99592b1e0">
  <xsd:schema xmlns:xsd="http://www.w3.org/2001/XMLSchema" xmlns:xs="http://www.w3.org/2001/XMLSchema" xmlns:p="http://schemas.microsoft.com/office/2006/metadata/properties" xmlns:ns1="http://schemas.microsoft.com/sharepoint/v3" xmlns:ns2="98cbe4a3-43ab-40a2-a290-c1d1237c4eda" xmlns:ns3="3b5269c5-edc1-449b-9663-cac378bcf3e9" targetNamespace="http://schemas.microsoft.com/office/2006/metadata/properties" ma:root="true" ma:fieldsID="7eb783c145d47a013ce1bcfa51fa9871" ns1:_="" ns2:_="" ns3:_="">
    <xsd:import namespace="http://schemas.microsoft.com/sharepoint/v3"/>
    <xsd:import namespace="98cbe4a3-43ab-40a2-a290-c1d1237c4eda"/>
    <xsd:import namespace="3b5269c5-edc1-449b-9663-cac378bcf3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cbe4a3-43ab-40a2-a290-c1d1237c4e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8"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5269c5-edc1-449b-9663-cac378bcf3e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A4EAF9-7975-4C0C-AF26-A69BBA912F0D}">
  <ds:schemaRefs>
    <ds:schemaRef ds:uri="http://schemas.microsoft.com/office/2006/metadata/longProperties"/>
  </ds:schemaRefs>
</ds:datastoreItem>
</file>

<file path=customXml/itemProps2.xml><?xml version="1.0" encoding="utf-8"?>
<ds:datastoreItem xmlns:ds="http://schemas.openxmlformats.org/officeDocument/2006/customXml" ds:itemID="{C1618878-4742-4036-8B55-9916404949D9}">
  <ds:schemaRefs>
    <ds:schemaRef ds:uri="http://schemas.microsoft.com/sharepoint/v3/contenttype/forms"/>
  </ds:schemaRefs>
</ds:datastoreItem>
</file>

<file path=customXml/itemProps3.xml><?xml version="1.0" encoding="utf-8"?>
<ds:datastoreItem xmlns:ds="http://schemas.openxmlformats.org/officeDocument/2006/customXml" ds:itemID="{6AF91E0D-A99D-46F2-80B0-9DD9905FA6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cbe4a3-43ab-40a2-a290-c1d1237c4eda"/>
    <ds:schemaRef ds:uri="3b5269c5-edc1-449b-9663-cac378bcf3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34055</TotalTime>
  <Words>1064</Words>
  <Application>Microsoft Office PowerPoint</Application>
  <PresentationFormat>On-screen Show (4:3)</PresentationFormat>
  <Paragraphs>112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Frutiger 55 Roman</vt:lpstr>
      <vt:lpstr>Default Design</vt:lpstr>
      <vt:lpstr>Safeguarding Children and Medical Neglect</vt:lpstr>
      <vt:lpstr>Overview</vt:lpstr>
      <vt:lpstr>Child Abuse Deaths UK</vt:lpstr>
      <vt:lpstr>Neglect</vt:lpstr>
      <vt:lpstr>Definition….</vt:lpstr>
      <vt:lpstr>What is medical neglect…?</vt:lpstr>
      <vt:lpstr>Definition… </vt:lpstr>
      <vt:lpstr>Cases Seen…22/23</vt:lpstr>
      <vt:lpstr>Scenario</vt:lpstr>
      <vt:lpstr>Neglect in Adolescents….</vt:lpstr>
      <vt:lpstr>Adolescent safeguarding</vt:lpstr>
      <vt:lpstr>Case Study</vt:lpstr>
      <vt:lpstr>Other key features…</vt:lpstr>
      <vt:lpstr>Escalation of the Case</vt:lpstr>
      <vt:lpstr>Summary of Concerns</vt:lpstr>
      <vt:lpstr>Preparation of Cases </vt:lpstr>
      <vt:lpstr>Questions???</vt:lpstr>
    </vt:vector>
  </TitlesOfParts>
  <Company>King's College Hospital NHS Foundation Trust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subject>Medical Neglect and Safeguarding Children</dc:subject>
  <dc:creator>Marlow, Robert</dc:creator>
  <cp:keywords>medical neglect</cp:keywords>
  <cp:lastModifiedBy>Davies, Kerry</cp:lastModifiedBy>
  <cp:revision>121</cp:revision>
  <dcterms:created xsi:type="dcterms:W3CDTF">2006-08-17T13:10:33Z</dcterms:created>
  <dcterms:modified xsi:type="dcterms:W3CDTF">2023-09-27T14:29:05Z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SJ4V57URNYWD-142-15300</vt:lpwstr>
  </property>
  <property fmtid="{D5CDD505-2E9C-101B-9397-08002B2CF9AE}" pid="3" name="_dlc_DocIdItemGuid">
    <vt:lpwstr>fc2ada71-9897-467a-9ea8-0643db185574</vt:lpwstr>
  </property>
  <property fmtid="{D5CDD505-2E9C-101B-9397-08002B2CF9AE}" pid="4" name="_dlc_DocIdUrl">
    <vt:lpwstr>http://kingsdocs/docs/_layouts/DocIdRedir.aspx?ID=SJ4V57URNYWD-142-15300, SJ4V57URNYWD-142-15300</vt:lpwstr>
  </property>
  <property fmtid="{D5CDD505-2E9C-101B-9397-08002B2CF9AE}" pid="5" name="TaxKeywordTaxHTField">
    <vt:lpwstr>corporate comms|2fb5a1be-1650-40c9-ae14-f8da59d72263;powerpoint presentations|76ee7a33-caf7-4866-85c4-05ee5100b864;corporate services|a06653e6-d962-4a20-9b32-144c2887fba0;in-house style templates|bc08d081-5f6a-4d82-87fe-3c744ff71e62</vt:lpwstr>
  </property>
  <property fmtid="{D5CDD505-2E9C-101B-9397-08002B2CF9AE}" pid="6" name="TaxKeyword">
    <vt:lpwstr>724;#corporate comms|2fb5a1be-1650-40c9-ae14-f8da59d72263;#833;#powerpoint presentations|76ee7a33-caf7-4866-85c4-05ee5100b864;#722;#corporate services|a06653e6-d962-4a20-9b32-144c2887fba0;#827;#in-house style templates|bc08d081-5f6a-4d82-87fe-3c744ff71e62</vt:lpwstr>
  </property>
  <property fmtid="{D5CDD505-2E9C-101B-9397-08002B2CF9AE}" pid="7" name="SourceLink">
    <vt:lpwstr>file:///x:/corporate%20services/corporate%20comms/in-house%20style%20templates/powerpoint%20presentations/powerpoint.ppt, file://x:/corporate services/corporate comms/in-house style templates/powerpoint presentations/powerpoint.ppt</vt:lpwstr>
  </property>
  <property fmtid="{D5CDD505-2E9C-101B-9397-08002B2CF9AE}" pid="8" name="TaxCatchAll">
    <vt:lpwstr>724;#corporate comms|2fb5a1be-1650-40c9-ae14-f8da59d72263;#833;#powerpoint presentations|76ee7a33-caf7-4866-85c4-05ee5100b864;#722;#corporate services|a06653e6-d962-4a20-9b32-144c2887fba0;#827;#in-house style templates|bc08d081-5f6a-4d82-87fe-3c744ff71e62</vt:lpwstr>
  </property>
  <property fmtid="{D5CDD505-2E9C-101B-9397-08002B2CF9AE}" pid="9" name="Uploaded by">
    <vt:lpwstr>Marc Masey</vt:lpwstr>
  </property>
  <property fmtid="{D5CDD505-2E9C-101B-9397-08002B2CF9AE}" pid="10" name="KCHDocCategory">
    <vt:lpwstr>Templates</vt:lpwstr>
  </property>
  <property fmtid="{D5CDD505-2E9C-101B-9397-08002B2CF9AE}" pid="11" name="Order">
    <vt:lpwstr>311600.000000000</vt:lpwstr>
  </property>
  <property fmtid="{D5CDD505-2E9C-101B-9397-08002B2CF9AE}" pid="12" name="Organisation Level">
    <vt:lpwstr/>
  </property>
  <property fmtid="{D5CDD505-2E9C-101B-9397-08002B2CF9AE}" pid="13" name="l242f080dfdf4af4b72e57ecd79108a1">
    <vt:lpwstr/>
  </property>
  <property fmtid="{D5CDD505-2E9C-101B-9397-08002B2CF9AE}" pid="14" name="display_urn:schemas-microsoft-com:office:office#SharedWithUsers">
    <vt:lpwstr>NEWBOLD, Sally (KING'S COLLEGE HOSPITAL NHS FOUNDATION TRUST)</vt:lpwstr>
  </property>
  <property fmtid="{D5CDD505-2E9C-101B-9397-08002B2CF9AE}" pid="15" name="SharedWithUsers">
    <vt:lpwstr>208;#NEWBOLD, Sally (KING'S COLLEGE HOSPITAL NHS FOUNDATION TRUST)</vt:lpwstr>
  </property>
</Properties>
</file>